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304" r:id="rId3"/>
    <p:sldId id="410" r:id="rId4"/>
    <p:sldId id="408" r:id="rId5"/>
    <p:sldId id="409" r:id="rId6"/>
    <p:sldId id="319" r:id="rId7"/>
    <p:sldId id="320" r:id="rId8"/>
    <p:sldId id="325" r:id="rId9"/>
    <p:sldId id="343" r:id="rId10"/>
    <p:sldId id="322" r:id="rId11"/>
    <p:sldId id="333" r:id="rId12"/>
    <p:sldId id="412" r:id="rId13"/>
    <p:sldId id="413" r:id="rId14"/>
    <p:sldId id="414" r:id="rId15"/>
    <p:sldId id="406" r:id="rId16"/>
    <p:sldId id="415" r:id="rId17"/>
    <p:sldId id="326" r:id="rId18"/>
    <p:sldId id="411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Tx/>
      <a:buFontTx/>
      <a:buNone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1pPr>
    <a:lvl2pPr marL="0" marR="0" indent="3429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Tx/>
      <a:buFontTx/>
      <a:buNone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2pPr>
    <a:lvl3pPr marL="1234439" marR="0" indent="-548639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3pPr>
    <a:lvl4pPr marL="16383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4pPr>
    <a:lvl5pPr marL="19812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5pPr>
    <a:lvl6pPr marL="23241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6pPr>
    <a:lvl7pPr marL="26670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7pPr>
    <a:lvl8pPr marL="30099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8pPr>
    <a:lvl9pPr marL="3352800" marR="0" indent="-609600" algn="l" defTabSz="1828800" rtl="0" fontAlgn="auto" latinLnBrk="0" hangingPunct="0">
      <a:lnSpc>
        <a:spcPct val="80000"/>
      </a:lnSpc>
      <a:spcBef>
        <a:spcPts val="500"/>
      </a:spcBef>
      <a:spcAft>
        <a:spcPts val="0"/>
      </a:spcAft>
      <a:buClrTx/>
      <a:buSzPct val="100000"/>
      <a:buFontTx/>
      <a:buChar char="•"/>
      <a:tabLst/>
      <a:defRPr kumimoji="0" sz="48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Tahoma"/>
        <a:ea typeface="Tahoma"/>
        <a:cs typeface="Tahoma"/>
        <a:sym typeface="Tahom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6D9DD"/>
          </a:solidFill>
        </a:fill>
      </a:tcStyle>
    </a:wholeTbl>
    <a:band2H>
      <a:tcTxStyle/>
      <a:tcStyle>
        <a:tcBdr/>
        <a:fill>
          <a:solidFill>
            <a:srgbClr val="ECEDE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3FF"/>
          </a:solidFill>
        </a:fill>
      </a:tcStyle>
    </a:wholeTbl>
    <a:band2H>
      <a:tcTxStyle/>
      <a:tcStyle>
        <a:tcBdr/>
        <a:fill>
          <a:solidFill>
            <a:srgbClr val="E7F1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ACBD4"/>
          </a:solidFill>
        </a:fill>
      </a:tcStyle>
    </a:wholeTbl>
    <a:band2H>
      <a:tcTxStyle/>
      <a:tcStyle>
        <a:tcBdr/>
        <a:fill>
          <a:solidFill>
            <a:srgbClr val="F5E7EB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Verdana"/>
          <a:ea typeface="Verdana"/>
          <a:cs typeface="Verdana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14"/>
    <p:restoredTop sz="81050"/>
  </p:normalViewPr>
  <p:slideViewPr>
    <p:cSldViewPr snapToGrid="0" snapToObjects="1">
      <p:cViewPr varScale="1">
        <p:scale>
          <a:sx n="85" d="100"/>
          <a:sy n="85" d="100"/>
        </p:scale>
        <p:origin x="3008" y="208"/>
      </p:cViewPr>
      <p:guideLst/>
    </p:cSldViewPr>
  </p:slideViewPr>
  <p:outlineViewPr>
    <p:cViewPr>
      <p:scale>
        <a:sx n="33" d="100"/>
        <a:sy n="33" d="100"/>
      </p:scale>
      <p:origin x="0" y="-120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08" name="Shape 7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1828800" latinLnBrk="0">
      <a:defRPr sz="2400">
        <a:latin typeface="+mn-lt"/>
        <a:ea typeface="+mn-ea"/>
        <a:cs typeface="+mn-cs"/>
        <a:sym typeface="Calibri"/>
      </a:defRPr>
    </a:lvl1pPr>
    <a:lvl2pPr indent="228600" defTabSz="1828800" latinLnBrk="0">
      <a:defRPr sz="2400">
        <a:latin typeface="+mn-lt"/>
        <a:ea typeface="+mn-ea"/>
        <a:cs typeface="+mn-cs"/>
        <a:sym typeface="Calibri"/>
      </a:defRPr>
    </a:lvl2pPr>
    <a:lvl3pPr indent="457200" defTabSz="1828800" latinLnBrk="0">
      <a:defRPr sz="2400">
        <a:latin typeface="+mn-lt"/>
        <a:ea typeface="+mn-ea"/>
        <a:cs typeface="+mn-cs"/>
        <a:sym typeface="Calibri"/>
      </a:defRPr>
    </a:lvl3pPr>
    <a:lvl4pPr indent="685800" defTabSz="1828800" latinLnBrk="0">
      <a:defRPr sz="2400">
        <a:latin typeface="+mn-lt"/>
        <a:ea typeface="+mn-ea"/>
        <a:cs typeface="+mn-cs"/>
        <a:sym typeface="Calibri"/>
      </a:defRPr>
    </a:lvl4pPr>
    <a:lvl5pPr indent="914400" defTabSz="1828800" latinLnBrk="0">
      <a:defRPr sz="2400">
        <a:latin typeface="+mn-lt"/>
        <a:ea typeface="+mn-ea"/>
        <a:cs typeface="+mn-cs"/>
        <a:sym typeface="Calibri"/>
      </a:defRPr>
    </a:lvl5pPr>
    <a:lvl6pPr indent="1143000" defTabSz="1828800" latinLnBrk="0">
      <a:defRPr sz="2400">
        <a:latin typeface="+mn-lt"/>
        <a:ea typeface="+mn-ea"/>
        <a:cs typeface="+mn-cs"/>
        <a:sym typeface="Calibri"/>
      </a:defRPr>
    </a:lvl6pPr>
    <a:lvl7pPr indent="1371600" defTabSz="1828800" latinLnBrk="0">
      <a:defRPr sz="2400">
        <a:latin typeface="+mn-lt"/>
        <a:ea typeface="+mn-ea"/>
        <a:cs typeface="+mn-cs"/>
        <a:sym typeface="Calibri"/>
      </a:defRPr>
    </a:lvl7pPr>
    <a:lvl8pPr indent="1600200" defTabSz="1828800" latinLnBrk="0">
      <a:defRPr sz="2400">
        <a:latin typeface="+mn-lt"/>
        <a:ea typeface="+mn-ea"/>
        <a:cs typeface="+mn-cs"/>
        <a:sym typeface="Calibri"/>
      </a:defRPr>
    </a:lvl8pPr>
    <a:lvl9pPr indent="1828800" defTabSz="1828800" latinLnBrk="0">
      <a:defRPr sz="24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14" name="Shape 7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Pct val="100000"/>
              <a:buNone/>
              <a:defRPr sz="1400"/>
            </a:pPr>
            <a:r>
              <a:rPr lang="en-US" sz="1800" dirty="0"/>
              <a:t>Who I am.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I work with most of our products but am a specialist in Terraform, Nomad, and especially Sentinel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In fact, I've written many of the sample policies in HashiCorp's terraform-guides GitHub repository</a:t>
            </a:r>
          </a:p>
          <a:p>
            <a:pPr marL="0" indent="0">
              <a:buSzPct val="100000"/>
              <a:buNone/>
              <a:defRPr sz="1400"/>
            </a:pPr>
            <a:r>
              <a:rPr lang="en-US" sz="1800" dirty="0"/>
              <a:t>and I wrote a comprehensive guide on the writing and testing of Terraform Sentinel policies.</a:t>
            </a:r>
            <a:endParaRPr sz="18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Sentinel includes several standard imports available across all HashiCorp solutions that use Sentinel.</a:t>
            </a:r>
          </a:p>
          <a:p>
            <a:r>
              <a:rPr lang="en-US" sz="1800"/>
              <a:t>These include imports for working with strings and JSON documents as well as other data types</a:t>
            </a:r>
          </a:p>
          <a:p>
            <a:r>
              <a:rPr lang="en-US" sz="1800"/>
              <a:t>Terraform adds some additional imports to expand the capabilities of Sentinel.</a:t>
            </a:r>
          </a:p>
          <a:p>
            <a:r>
              <a:rPr lang="en-US" sz="1800"/>
              <a:t>Mocks can be generated from TFC plans to enable testing of Terraform Sentinel policies with the Sentinel Simulator</a:t>
            </a:r>
          </a:p>
        </p:txBody>
      </p:sp>
    </p:spTree>
    <p:extLst>
      <p:ext uri="{BB962C8B-B14F-4D97-AF65-F5344CB8AC3E}">
        <p14:creationId xmlns:p14="http://schemas.microsoft.com/office/powerpoint/2010/main" val="10562229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I would now like to discuss how Sentinel Policies can be managed across multiple Terraform Cloud organizations.</a:t>
            </a:r>
            <a:endParaRPr lang="en-US" sz="1800" dirty="0"/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57550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Now, I'll do a demo that illustrates using the same policies across 2 TFC organizations.</a:t>
            </a:r>
          </a:p>
          <a:p>
            <a:r>
              <a:rPr lang="en-US" sz="1800"/>
              <a:t>I'll also show how GitHub Actions can be used to trigger tests with the Sentinel Simulator</a:t>
            </a:r>
          </a:p>
          <a:p>
            <a:r>
              <a:rPr lang="en-US" sz="1800"/>
              <a:t>when pull requests are made.</a:t>
            </a:r>
          </a:p>
        </p:txBody>
      </p:sp>
    </p:spTree>
    <p:extLst>
      <p:ext uri="{BB962C8B-B14F-4D97-AF65-F5344CB8AC3E}">
        <p14:creationId xmlns:p14="http://schemas.microsoft.com/office/powerpoint/2010/main" val="472141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Here is what I will show you during the demo</a:t>
            </a:r>
          </a:p>
        </p:txBody>
      </p:sp>
    </p:spTree>
    <p:extLst>
      <p:ext uri="{BB962C8B-B14F-4D97-AF65-F5344CB8AC3E}">
        <p14:creationId xmlns:p14="http://schemas.microsoft.com/office/powerpoint/2010/main" val="14797538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Here are some additional useful links.</a:t>
            </a:r>
          </a:p>
        </p:txBody>
      </p:sp>
    </p:spTree>
    <p:extLst>
      <p:ext uri="{BB962C8B-B14F-4D97-AF65-F5344CB8AC3E}">
        <p14:creationId xmlns:p14="http://schemas.microsoft.com/office/powerpoint/2010/main" val="3410069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14" name="Shape 7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/>
              <a:t>Thanks  for attending this webinar.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I hope you found it interesting and useful.</a:t>
            </a:r>
          </a:p>
          <a:p>
            <a:r>
              <a:rPr lang="en-US" sz="1800"/>
              <a:t>Now, I'll be happy to answer your questions for the next 15 minutes.</a:t>
            </a:r>
            <a:endParaRPr lang="en-US" sz="1800" dirty="0"/>
          </a:p>
          <a:p>
            <a:endParaRPr lang="en-US" sz="1800"/>
          </a:p>
          <a:p>
            <a:pPr marL="0" indent="0">
              <a:buSzPct val="100000"/>
              <a:buNone/>
              <a:defRPr sz="1400"/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703719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309917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What are the benefits of storing your policies in VCS repos?</a:t>
            </a:r>
          </a:p>
        </p:txBody>
      </p:sp>
    </p:spTree>
    <p:extLst>
      <p:ext uri="{BB962C8B-B14F-4D97-AF65-F5344CB8AC3E}">
        <p14:creationId xmlns:p14="http://schemas.microsoft.com/office/powerpoint/2010/main" val="3577120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I'll start out by talking about Sentinel, then talk about how it is used in Terraform.</a:t>
            </a:r>
          </a:p>
          <a:p>
            <a:r>
              <a:rPr lang="en-US" sz="1800" dirty="0"/>
              <a:t>I'll then talk about how you can manage Sentinel policiees across multiple organizations.</a:t>
            </a:r>
          </a:p>
          <a:p>
            <a:r>
              <a:rPr lang="en-US" sz="1800" dirty="0"/>
              <a:t>I'll then give a demo that shows this.</a:t>
            </a:r>
          </a:p>
        </p:txBody>
      </p:sp>
    </p:spTree>
    <p:extLst>
      <p:ext uri="{BB962C8B-B14F-4D97-AF65-F5344CB8AC3E}">
        <p14:creationId xmlns:p14="http://schemas.microsoft.com/office/powerpoint/2010/main" val="42242398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Now let's talk about Sentinel and how it is used in Terraform</a:t>
            </a:r>
          </a:p>
        </p:txBody>
      </p:sp>
    </p:spTree>
    <p:extLst>
      <p:ext uri="{BB962C8B-B14F-4D97-AF65-F5344CB8AC3E}">
        <p14:creationId xmlns:p14="http://schemas.microsoft.com/office/powerpoint/2010/main" val="3002002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Sentinel is a framework for governance as code just like Terraform implements infrastructure as code.</a:t>
            </a:r>
          </a:p>
        </p:txBody>
      </p:sp>
    </p:spTree>
    <p:extLst>
      <p:ext uri="{BB962C8B-B14F-4D97-AF65-F5344CB8AC3E}">
        <p14:creationId xmlns:p14="http://schemas.microsoft.com/office/powerpoint/2010/main" val="2399003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Enforcement levels are advisory, soft-mandatory, and hard-mandatory</a:t>
            </a:r>
          </a:p>
          <a:p>
            <a:r>
              <a:rPr lang="en-US" sz="1800"/>
              <a:t>Sentinel policies are checked between the plan and apply steps of runs in in TFC and TFE.</a:t>
            </a:r>
          </a:p>
        </p:txBody>
      </p:sp>
    </p:spTree>
    <p:extLst>
      <p:ext uri="{BB962C8B-B14F-4D97-AF65-F5344CB8AC3E}">
        <p14:creationId xmlns:p14="http://schemas.microsoft.com/office/powerpoint/2010/main" val="25612393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/>
              <a:t>We see here that Sentinel policy checks occur between the plan and apply steps of a Terraform Cloud run.</a:t>
            </a:r>
          </a:p>
          <a:p>
            <a:r>
              <a:rPr lang="en-US" sz="1800"/>
              <a:t>Terraform code is typically loaded into a Terraform Cloud workspace from a VCS repository</a:t>
            </a:r>
          </a:p>
          <a:p>
            <a:r>
              <a:rPr lang="en-US" sz="1800"/>
              <a:t>A plan is run against the code.</a:t>
            </a:r>
          </a:p>
          <a:p>
            <a:r>
              <a:rPr lang="en-US" sz="1800"/>
              <a:t>Then Sentinel policy checks are run against the data provided by the plan and workspace.</a:t>
            </a:r>
          </a:p>
          <a:p>
            <a:r>
              <a:rPr lang="en-US" sz="1800"/>
              <a:t>If the checks all pass or failures are overridden, an apply can be done to provision infrastructure.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611428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This screenshot of a run in the TFC UI also shows that Sentinel policy checks occur between the plan and apply steps of a Terraform Cloud run.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But it adds in the new Cost Estimation step that is done after the plan if cost estimates are enabled in the organization.</a:t>
            </a:r>
          </a:p>
          <a:p>
            <a:pPr marL="0" marR="0" lvl="0" indent="0" defTabSz="1828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/>
              <a:t>This allows Sentinel policies to check the cost estimate data.</a:t>
            </a:r>
          </a:p>
        </p:txBody>
      </p:sp>
    </p:spTree>
    <p:extLst>
      <p:ext uri="{BB962C8B-B14F-4D97-AF65-F5344CB8AC3E}">
        <p14:creationId xmlns:p14="http://schemas.microsoft.com/office/powerpoint/2010/main" val="3567489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Canop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Shape 12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3" name="Shape 13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4" name="Shape 14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15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7" name="Shape 17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Shape 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1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5745269" y="3640895"/>
            <a:ext cx="18638730" cy="716489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 anchor="ctr"/>
          <a:lstStyle>
            <a:lvl1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s</a:t>
            </a:r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3"/>
          </p:nvPr>
        </p:nvSpPr>
        <p:spPr>
          <a:xfrm>
            <a:off x="7996235" y="7540258"/>
            <a:ext cx="12890738" cy="218440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/>
          <a:p>
            <a:pPr marL="88900" indent="-88900" defTabSz="1828800">
              <a:spcBef>
                <a:spcPts val="0"/>
              </a:spcBef>
              <a:buSzTx/>
              <a:buFontTx/>
              <a:buNone/>
              <a:defRPr sz="4200">
                <a:solidFill>
                  <a:srgbClr val="44546A"/>
                </a:solidFill>
              </a:defRPr>
            </a:pPr>
            <a:endParaRPr/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23460168" y="12939814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155" name="Shape 155"/>
          <p:cNvSpPr/>
          <p:nvPr/>
        </p:nvSpPr>
        <p:spPr>
          <a:xfrm>
            <a:off x="7996235" y="13015168"/>
            <a:ext cx="2996013" cy="24622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grpSp>
        <p:nvGrpSpPr>
          <p:cNvPr id="159" name="Group 159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156" name="Shape 156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58" name="Shape 158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xfrm>
            <a:off x="7996235" y="4148300"/>
            <a:ext cx="13030201" cy="331575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8400"/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image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5705246" y="3628195"/>
            <a:ext cx="18638730" cy="716489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3"/>
          </p:nvPr>
        </p:nvSpPr>
        <p:spPr>
          <a:xfrm>
            <a:off x="7997753" y="7527558"/>
            <a:ext cx="13027164" cy="218440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/>
          <a:p>
            <a:pPr marL="0" indent="0">
              <a:buSzTx/>
              <a:buFontTx/>
              <a:buNone/>
              <a:defRPr sz="4200">
                <a:solidFill>
                  <a:srgbClr val="D0CECE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7996235" y="13015168"/>
            <a:ext cx="2979738" cy="2413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174" name="Group 174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171" name="Shape 171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72" name="Shape 172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173" name="Shape 173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A6A6A6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175" name="Shape 175"/>
          <p:cNvSpPr>
            <a:spLocks noGrp="1"/>
          </p:cNvSpPr>
          <p:nvPr>
            <p:ph type="sldNum" sz="quarter" idx="2"/>
          </p:nvPr>
        </p:nvSpPr>
        <p:spPr>
          <a:xfrm>
            <a:off x="23460168" y="12939814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xfrm>
            <a:off x="7996235" y="4148300"/>
            <a:ext cx="13030201" cy="3315759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image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27324" y="-1"/>
            <a:ext cx="24356677" cy="13716001"/>
          </a:xfrm>
          <a:prstGeom prst="rect">
            <a:avLst/>
          </a:prstGeom>
          <a:solidFill>
            <a:srgbClr val="000000">
              <a:alpha val="54000"/>
            </a:srgbClr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85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0551" y="8866999"/>
            <a:ext cx="3544124" cy="354411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/>
        </p:nvSpPr>
        <p:spPr>
          <a:xfrm>
            <a:off x="7473632" y="5151116"/>
            <a:ext cx="9249728" cy="21996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defTabSz="2438400">
              <a:lnSpc>
                <a:spcPct val="90000"/>
              </a:lnSpc>
              <a:spcBef>
                <a:spcPts val="2600"/>
              </a:spcBef>
              <a:defRPr sz="12800"/>
            </a:lvl1pPr>
          </a:lstStyle>
          <a:p>
            <a:r>
              <a:rPr dirty="0"/>
              <a:t>Thank you.</a:t>
            </a:r>
          </a:p>
        </p:txBody>
      </p:sp>
      <p:sp>
        <p:nvSpPr>
          <p:cNvPr id="187" name="Shape 187"/>
          <p:cNvSpPr/>
          <p:nvPr/>
        </p:nvSpPr>
        <p:spPr>
          <a:xfrm>
            <a:off x="12442618" y="12317610"/>
            <a:ext cx="3782490" cy="6375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defTabSz="2438400">
              <a:lnSpc>
                <a:spcPct val="90000"/>
              </a:lnSpc>
              <a:spcBef>
                <a:spcPts val="260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hello@hashicorp.com</a:t>
            </a:r>
          </a:p>
        </p:txBody>
      </p:sp>
      <p:sp>
        <p:nvSpPr>
          <p:cNvPr id="188" name="Shape 188"/>
          <p:cNvSpPr/>
          <p:nvPr/>
        </p:nvSpPr>
        <p:spPr>
          <a:xfrm>
            <a:off x="8470371" y="12317610"/>
            <a:ext cx="3620541" cy="60631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 algn="r" defTabSz="2438400">
              <a:lnSpc>
                <a:spcPct val="90000"/>
              </a:lnSpc>
              <a:spcBef>
                <a:spcPts val="260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www.hashicorp.com</a:t>
            </a:r>
          </a:p>
        </p:txBody>
      </p:sp>
      <p:sp>
        <p:nvSpPr>
          <p:cNvPr id="189" name="Shape 1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image14.png"/>
          <p:cNvPicPr>
            <a:picLocks noChangeAspect="1"/>
          </p:cNvPicPr>
          <p:nvPr/>
        </p:nvPicPr>
        <p:blipFill>
          <a:blip r:embed="rId2"/>
          <a:srcRect r="75511" b="24026"/>
          <a:stretch>
            <a:fillRect/>
          </a:stretch>
        </p:blipFill>
        <p:spPr>
          <a:xfrm>
            <a:off x="-119" y="0"/>
            <a:ext cx="7358162" cy="1371643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13" name="Group 213"/>
          <p:cNvGrpSpPr/>
          <p:nvPr/>
        </p:nvGrpSpPr>
        <p:grpSpPr>
          <a:xfrm>
            <a:off x="659357" y="776666"/>
            <a:ext cx="1813537" cy="2060689"/>
            <a:chOff x="0" y="0"/>
            <a:chExt cx="1813536" cy="2060688"/>
          </a:xfrm>
        </p:grpSpPr>
        <p:sp>
          <p:nvSpPr>
            <p:cNvPr id="209" name="Shape 209"/>
            <p:cNvSpPr/>
            <p:nvPr/>
          </p:nvSpPr>
          <p:spPr>
            <a:xfrm>
              <a:off x="627168" y="358380"/>
              <a:ext cx="553023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200"/>
                  </a:lnTo>
                  <a:lnTo>
                    <a:pt x="21600" y="21600"/>
                  </a:lnTo>
                  <a:lnTo>
                    <a:pt x="0" y="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0" name="Shape 210"/>
            <p:cNvSpPr/>
            <p:nvPr/>
          </p:nvSpPr>
          <p:spPr>
            <a:xfrm>
              <a:off x="1257426" y="358380"/>
              <a:ext cx="556111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7200"/>
                  </a:lnTo>
                  <a:lnTo>
                    <a:pt x="0" y="21600"/>
                  </a:lnTo>
                  <a:lnTo>
                    <a:pt x="21600" y="144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1" name="Shape 211"/>
            <p:cNvSpPr/>
            <p:nvPr/>
          </p:nvSpPr>
          <p:spPr>
            <a:xfrm>
              <a:off x="-1" y="-1"/>
              <a:ext cx="556111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354"/>
                  </a:lnTo>
                  <a:lnTo>
                    <a:pt x="21600" y="21600"/>
                  </a:lnTo>
                  <a:lnTo>
                    <a:pt x="21600" y="72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12" name="Shape 212"/>
            <p:cNvSpPr/>
            <p:nvPr/>
          </p:nvSpPr>
          <p:spPr>
            <a:xfrm>
              <a:off x="627168" y="1093678"/>
              <a:ext cx="553023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354"/>
                  </a:moveTo>
                  <a:lnTo>
                    <a:pt x="21600" y="21600"/>
                  </a:lnTo>
                  <a:lnTo>
                    <a:pt x="21600" y="7108"/>
                  </a:lnTo>
                  <a:lnTo>
                    <a:pt x="0" y="0"/>
                  </a:lnTo>
                  <a:lnTo>
                    <a:pt x="0" y="1435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14" name="Shape 214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16" name="Shape 216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217" name="Shape 217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rgbClr val="5933C3"/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18" name="Shape 218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image14.png"/>
          <p:cNvPicPr>
            <a:picLocks noChangeAspect="1"/>
          </p:cNvPicPr>
          <p:nvPr/>
        </p:nvPicPr>
        <p:blipFill>
          <a:blip r:embed="rId2"/>
          <a:srcRect r="75511" b="24026"/>
          <a:stretch>
            <a:fillRect/>
          </a:stretch>
        </p:blipFill>
        <p:spPr>
          <a:xfrm>
            <a:off x="-119" y="0"/>
            <a:ext cx="7358162" cy="13716435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Shape 227"/>
          <p:cNvSpPr>
            <a:spLocks noGrp="1"/>
          </p:cNvSpPr>
          <p:nvPr>
            <p:ph type="body" idx="1"/>
          </p:nvPr>
        </p:nvSpPr>
        <p:spPr>
          <a:xfrm>
            <a:off x="8014999" y="4094997"/>
            <a:ext cx="15711928" cy="8807871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4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232" name="Group 232"/>
          <p:cNvGrpSpPr/>
          <p:nvPr/>
        </p:nvGrpSpPr>
        <p:grpSpPr>
          <a:xfrm>
            <a:off x="659357" y="776666"/>
            <a:ext cx="1813537" cy="2060689"/>
            <a:chOff x="0" y="0"/>
            <a:chExt cx="1813536" cy="2060688"/>
          </a:xfrm>
        </p:grpSpPr>
        <p:sp>
          <p:nvSpPr>
            <p:cNvPr id="228" name="Shape 228"/>
            <p:cNvSpPr/>
            <p:nvPr/>
          </p:nvSpPr>
          <p:spPr>
            <a:xfrm>
              <a:off x="627168" y="358380"/>
              <a:ext cx="553023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7200"/>
                  </a:lnTo>
                  <a:lnTo>
                    <a:pt x="21600" y="21600"/>
                  </a:lnTo>
                  <a:lnTo>
                    <a:pt x="0" y="14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1257426" y="358380"/>
              <a:ext cx="556111" cy="9731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7200"/>
                  </a:lnTo>
                  <a:lnTo>
                    <a:pt x="0" y="21600"/>
                  </a:lnTo>
                  <a:lnTo>
                    <a:pt x="21600" y="144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-1" y="-1"/>
              <a:ext cx="556111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4354"/>
                  </a:lnTo>
                  <a:lnTo>
                    <a:pt x="21600" y="21600"/>
                  </a:lnTo>
                  <a:lnTo>
                    <a:pt x="21600" y="72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31" name="Shape 231"/>
            <p:cNvSpPr/>
            <p:nvPr/>
          </p:nvSpPr>
          <p:spPr>
            <a:xfrm>
              <a:off x="627168" y="1093678"/>
              <a:ext cx="553023" cy="967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4354"/>
                  </a:moveTo>
                  <a:lnTo>
                    <a:pt x="21600" y="21600"/>
                  </a:lnTo>
                  <a:lnTo>
                    <a:pt x="21600" y="7108"/>
                  </a:lnTo>
                  <a:lnTo>
                    <a:pt x="0" y="0"/>
                  </a:lnTo>
                  <a:lnTo>
                    <a:pt x="0" y="1435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33" name="Shape 233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34" name="Shape 234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235" name="Shape 235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rgbClr val="5933C3"/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36" name="Shape 236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xfrm>
            <a:off x="-15657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6" name="Shape 266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267" name="Shape 267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68" name="Shape 268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278" name="Group 278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269" name="Shape 269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0" name="Shape 270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1" name="Shape 271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2" name="Shape 272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3" name="Shape 273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4" name="Shape 274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5" name="Shape 275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6" name="Shape 276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77" name="Shape 277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279" name="Shape 279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80" name="Shape 280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body" idx="1"/>
          </p:nvPr>
        </p:nvSpPr>
        <p:spPr>
          <a:xfrm>
            <a:off x="8014999" y="4122458"/>
            <a:ext cx="15785906" cy="8807920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6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89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Shape 290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291" name="Shape 291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301" name="Group 301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292" name="Shape 292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3" name="Shape 293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4" name="Shape 294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5" name="Shape 295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6" name="Shape 296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7" name="Shape 297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8" name="Shape 298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299" name="Shape 299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00" name="Shape 300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02" name="Shape 302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03" name="Shape 303"/>
          <p:cNvSpPr>
            <a:spLocks noGrp="1"/>
          </p:cNvSpPr>
          <p:nvPr>
            <p:ph type="title"/>
          </p:nvPr>
        </p:nvSpPr>
        <p:spPr>
          <a:xfrm>
            <a:off x="6030" y="4547424"/>
            <a:ext cx="6616701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Box-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image15.jpg"/>
          <p:cNvPicPr>
            <a:picLocks noChangeAspect="1"/>
          </p:cNvPicPr>
          <p:nvPr/>
        </p:nvPicPr>
        <p:blipFill>
          <a:blip r:embed="rId2"/>
          <a:srcRect l="1091" r="68669"/>
          <a:stretch>
            <a:fillRect/>
          </a:stretch>
        </p:blipFill>
        <p:spPr>
          <a:xfrm>
            <a:off x="-1" y="-1"/>
            <a:ext cx="7373722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2" name="Shape 312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13" name="Shape 313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323" name="Group 323"/>
          <p:cNvGrpSpPr/>
          <p:nvPr/>
        </p:nvGrpSpPr>
        <p:grpSpPr>
          <a:xfrm>
            <a:off x="659357" y="662175"/>
            <a:ext cx="1991242" cy="1950721"/>
            <a:chOff x="0" y="0"/>
            <a:chExt cx="1991241" cy="1950720"/>
          </a:xfrm>
        </p:grpSpPr>
        <p:sp>
          <p:nvSpPr>
            <p:cNvPr id="314" name="Shape 314"/>
            <p:cNvSpPr/>
            <p:nvPr/>
          </p:nvSpPr>
          <p:spPr>
            <a:xfrm>
              <a:off x="760065" y="766586"/>
              <a:ext cx="414283" cy="417548"/>
            </a:xfrm>
            <a:prstGeom prst="ellipse">
              <a:avLst/>
            </a:prstGeom>
            <a:solidFill>
              <a:srgbClr val="FFFFFF">
                <a:alpha val="8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5" name="Shape 315"/>
            <p:cNvSpPr/>
            <p:nvPr/>
          </p:nvSpPr>
          <p:spPr>
            <a:xfrm>
              <a:off x="1272210" y="877496"/>
              <a:ext cx="189201" cy="195724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6" name="Shape 316"/>
            <p:cNvSpPr/>
            <p:nvPr/>
          </p:nvSpPr>
          <p:spPr>
            <a:xfrm>
              <a:off x="1526217" y="1043136"/>
              <a:ext cx="194360" cy="190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9" h="19725" extrusionOk="0">
                  <a:moveTo>
                    <a:pt x="20033" y="12263"/>
                  </a:moveTo>
                  <a:cubicBezTo>
                    <a:pt x="20033" y="12263"/>
                    <a:pt x="20033" y="12263"/>
                    <a:pt x="20033" y="12263"/>
                  </a:cubicBezTo>
                  <a:cubicBezTo>
                    <a:pt x="18233" y="17663"/>
                    <a:pt x="12833" y="20663"/>
                    <a:pt x="7433" y="19463"/>
                  </a:cubicBezTo>
                  <a:cubicBezTo>
                    <a:pt x="2633" y="18263"/>
                    <a:pt x="-967" y="12863"/>
                    <a:pt x="233" y="7463"/>
                  </a:cubicBezTo>
                  <a:cubicBezTo>
                    <a:pt x="2033" y="2063"/>
                    <a:pt x="7433" y="-937"/>
                    <a:pt x="12833" y="263"/>
                  </a:cubicBezTo>
                  <a:cubicBezTo>
                    <a:pt x="17633" y="1463"/>
                    <a:pt x="20633" y="6263"/>
                    <a:pt x="20033" y="11663"/>
                  </a:cubicBezTo>
                  <a:cubicBezTo>
                    <a:pt x="20033" y="11663"/>
                    <a:pt x="20033" y="12263"/>
                    <a:pt x="20033" y="122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7" name="Shape 317"/>
            <p:cNvSpPr/>
            <p:nvPr/>
          </p:nvSpPr>
          <p:spPr>
            <a:xfrm>
              <a:off x="1532419" y="723453"/>
              <a:ext cx="191777" cy="1906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82" h="19725" extrusionOk="0">
                  <a:moveTo>
                    <a:pt x="12613" y="19463"/>
                  </a:moveTo>
                  <a:cubicBezTo>
                    <a:pt x="7059" y="20663"/>
                    <a:pt x="1505" y="17663"/>
                    <a:pt x="270" y="12263"/>
                  </a:cubicBezTo>
                  <a:cubicBezTo>
                    <a:pt x="-964" y="6863"/>
                    <a:pt x="2122" y="1463"/>
                    <a:pt x="7676" y="263"/>
                  </a:cubicBezTo>
                  <a:cubicBezTo>
                    <a:pt x="13230" y="-937"/>
                    <a:pt x="18785" y="2063"/>
                    <a:pt x="20019" y="7463"/>
                  </a:cubicBezTo>
                  <a:cubicBezTo>
                    <a:pt x="20636" y="9263"/>
                    <a:pt x="20636" y="10463"/>
                    <a:pt x="20019" y="11663"/>
                  </a:cubicBezTo>
                  <a:cubicBezTo>
                    <a:pt x="19402" y="15263"/>
                    <a:pt x="16933" y="18863"/>
                    <a:pt x="12613" y="1946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8" name="Shape 318"/>
            <p:cNvSpPr/>
            <p:nvPr/>
          </p:nvSpPr>
          <p:spPr>
            <a:xfrm>
              <a:off x="1799293" y="1037158"/>
              <a:ext cx="191949" cy="1939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00" h="20071" extrusionOk="0">
                  <a:moveTo>
                    <a:pt x="20433" y="11606"/>
                  </a:moveTo>
                  <a:cubicBezTo>
                    <a:pt x="19199" y="17006"/>
                    <a:pt x="14261" y="20606"/>
                    <a:pt x="8707" y="20006"/>
                  </a:cubicBezTo>
                  <a:cubicBezTo>
                    <a:pt x="3153" y="18806"/>
                    <a:pt x="-550" y="14006"/>
                    <a:pt x="67" y="8606"/>
                  </a:cubicBezTo>
                  <a:cubicBezTo>
                    <a:pt x="1301" y="3206"/>
                    <a:pt x="6239" y="-994"/>
                    <a:pt x="11793" y="206"/>
                  </a:cubicBezTo>
                  <a:cubicBezTo>
                    <a:pt x="17347" y="1406"/>
                    <a:pt x="21050" y="5606"/>
                    <a:pt x="20433" y="11006"/>
                  </a:cubicBezTo>
                  <a:cubicBezTo>
                    <a:pt x="20433" y="11006"/>
                    <a:pt x="20433" y="11606"/>
                    <a:pt x="20433" y="11606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19" name="Shape 319"/>
            <p:cNvSpPr/>
            <p:nvPr/>
          </p:nvSpPr>
          <p:spPr>
            <a:xfrm>
              <a:off x="1799274" y="719543"/>
              <a:ext cx="190594" cy="1919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34" h="20500" extrusionOk="0">
                  <a:moveTo>
                    <a:pt x="12140" y="20433"/>
                  </a:moveTo>
                  <a:cubicBezTo>
                    <a:pt x="6422" y="21050"/>
                    <a:pt x="1340" y="17347"/>
                    <a:pt x="69" y="11793"/>
                  </a:cubicBezTo>
                  <a:cubicBezTo>
                    <a:pt x="-566" y="6239"/>
                    <a:pt x="3246" y="684"/>
                    <a:pt x="8963" y="67"/>
                  </a:cubicBezTo>
                  <a:cubicBezTo>
                    <a:pt x="14681" y="-550"/>
                    <a:pt x="20399" y="3153"/>
                    <a:pt x="21034" y="8707"/>
                  </a:cubicBezTo>
                  <a:cubicBezTo>
                    <a:pt x="21034" y="9324"/>
                    <a:pt x="21034" y="9941"/>
                    <a:pt x="21034" y="11176"/>
                  </a:cubicBezTo>
                  <a:cubicBezTo>
                    <a:pt x="21034" y="15496"/>
                    <a:pt x="17222" y="19816"/>
                    <a:pt x="12140" y="20433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0" name="Shape 320"/>
            <p:cNvSpPr/>
            <p:nvPr/>
          </p:nvSpPr>
          <p:spPr>
            <a:xfrm>
              <a:off x="1665432" y="1339337"/>
              <a:ext cx="193953" cy="195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67" h="19011" extrusionOk="0">
                  <a:moveTo>
                    <a:pt x="18867" y="14210"/>
                  </a:moveTo>
                  <a:cubicBezTo>
                    <a:pt x="18867" y="14210"/>
                    <a:pt x="18867" y="14210"/>
                    <a:pt x="18867" y="14210"/>
                  </a:cubicBezTo>
                  <a:cubicBezTo>
                    <a:pt x="15867" y="18758"/>
                    <a:pt x="9867" y="20463"/>
                    <a:pt x="5067" y="17621"/>
                  </a:cubicBezTo>
                  <a:cubicBezTo>
                    <a:pt x="267" y="15347"/>
                    <a:pt x="-1533" y="9095"/>
                    <a:pt x="1467" y="4547"/>
                  </a:cubicBezTo>
                  <a:cubicBezTo>
                    <a:pt x="3867" y="0"/>
                    <a:pt x="10467" y="-1137"/>
                    <a:pt x="15267" y="1137"/>
                  </a:cubicBezTo>
                  <a:cubicBezTo>
                    <a:pt x="18267" y="2842"/>
                    <a:pt x="20067" y="6821"/>
                    <a:pt x="20067" y="10231"/>
                  </a:cubicBezTo>
                  <a:cubicBezTo>
                    <a:pt x="20067" y="11368"/>
                    <a:pt x="19467" y="13074"/>
                    <a:pt x="18867" y="1421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1" name="Shape 321"/>
            <p:cNvSpPr/>
            <p:nvPr/>
          </p:nvSpPr>
          <p:spPr>
            <a:xfrm>
              <a:off x="1668553" y="420618"/>
              <a:ext cx="190626" cy="191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5" h="18876" extrusionOk="0">
                  <a:moveTo>
                    <a:pt x="15000" y="17487"/>
                  </a:moveTo>
                  <a:cubicBezTo>
                    <a:pt x="10200" y="20329"/>
                    <a:pt x="4200" y="18624"/>
                    <a:pt x="1200" y="14076"/>
                  </a:cubicBezTo>
                  <a:cubicBezTo>
                    <a:pt x="-1200" y="9529"/>
                    <a:pt x="0" y="3845"/>
                    <a:pt x="4800" y="1003"/>
                  </a:cubicBezTo>
                  <a:cubicBezTo>
                    <a:pt x="9600" y="-1271"/>
                    <a:pt x="16200" y="434"/>
                    <a:pt x="18600" y="4982"/>
                  </a:cubicBezTo>
                  <a:cubicBezTo>
                    <a:pt x="19800" y="6687"/>
                    <a:pt x="20400" y="8392"/>
                    <a:pt x="19800" y="10097"/>
                  </a:cubicBezTo>
                  <a:cubicBezTo>
                    <a:pt x="19800" y="13508"/>
                    <a:pt x="18000" y="15782"/>
                    <a:pt x="15000" y="17487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22" name="Shape 322"/>
            <p:cNvSpPr/>
            <p:nvPr/>
          </p:nvSpPr>
          <p:spPr>
            <a:xfrm>
              <a:off x="0" y="0"/>
              <a:ext cx="1559274" cy="1950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390" y="21600"/>
                  </a:moveTo>
                  <a:cubicBezTo>
                    <a:pt x="9804" y="21600"/>
                    <a:pt x="6456" y="20507"/>
                    <a:pt x="3906" y="18450"/>
                  </a:cubicBezTo>
                  <a:cubicBezTo>
                    <a:pt x="1435" y="16393"/>
                    <a:pt x="0" y="13693"/>
                    <a:pt x="0" y="10800"/>
                  </a:cubicBezTo>
                  <a:cubicBezTo>
                    <a:pt x="0" y="7907"/>
                    <a:pt x="1435" y="5207"/>
                    <a:pt x="3906" y="3150"/>
                  </a:cubicBezTo>
                  <a:cubicBezTo>
                    <a:pt x="6456" y="1157"/>
                    <a:pt x="9883" y="0"/>
                    <a:pt x="13390" y="0"/>
                  </a:cubicBezTo>
                  <a:cubicBezTo>
                    <a:pt x="16419" y="0"/>
                    <a:pt x="19209" y="771"/>
                    <a:pt x="21600" y="2250"/>
                  </a:cubicBezTo>
                  <a:cubicBezTo>
                    <a:pt x="19846" y="4050"/>
                    <a:pt x="19846" y="4050"/>
                    <a:pt x="19846" y="4050"/>
                  </a:cubicBezTo>
                  <a:cubicBezTo>
                    <a:pt x="17934" y="2957"/>
                    <a:pt x="15782" y="2314"/>
                    <a:pt x="13390" y="2314"/>
                  </a:cubicBezTo>
                  <a:cubicBezTo>
                    <a:pt x="10601" y="2314"/>
                    <a:pt x="7970" y="3214"/>
                    <a:pt x="5978" y="4821"/>
                  </a:cubicBezTo>
                  <a:cubicBezTo>
                    <a:pt x="3985" y="6429"/>
                    <a:pt x="2869" y="8550"/>
                    <a:pt x="2869" y="10800"/>
                  </a:cubicBezTo>
                  <a:cubicBezTo>
                    <a:pt x="2869" y="13114"/>
                    <a:pt x="3985" y="15236"/>
                    <a:pt x="5978" y="16843"/>
                  </a:cubicBezTo>
                  <a:cubicBezTo>
                    <a:pt x="7970" y="18450"/>
                    <a:pt x="10601" y="19286"/>
                    <a:pt x="13390" y="19286"/>
                  </a:cubicBezTo>
                  <a:cubicBezTo>
                    <a:pt x="15782" y="19286"/>
                    <a:pt x="17934" y="18707"/>
                    <a:pt x="19846" y="17550"/>
                  </a:cubicBezTo>
                  <a:cubicBezTo>
                    <a:pt x="21520" y="19414"/>
                    <a:pt x="21520" y="19414"/>
                    <a:pt x="21520" y="19414"/>
                  </a:cubicBezTo>
                  <a:cubicBezTo>
                    <a:pt x="19209" y="20893"/>
                    <a:pt x="16419" y="21600"/>
                    <a:pt x="13390" y="2160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26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24" name="Shape 324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325" name="Shape 325"/>
          <p:cNvSpPr/>
          <p:nvPr/>
        </p:nvSpPr>
        <p:spPr>
          <a:xfrm>
            <a:off x="8523730" y="2479554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26" name="Shape 326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6">
              <a:lumOff val="-11728"/>
            </a:schemeClr>
          </a:solidFill>
          <a:ln w="12700">
            <a:miter lim="400000"/>
          </a:ln>
        </p:spPr>
        <p:txBody>
          <a:bodyPr lIns="121919" tIns="121919" rIns="121919" bIns="121919">
            <a:normAutofit/>
          </a:bodyPr>
          <a:lstStyle/>
          <a:p>
            <a:pPr defTabSz="2438400">
              <a:lnSpc>
                <a:spcPts val="4000"/>
              </a:lnSpc>
              <a:spcBef>
                <a:spcPts val="0"/>
              </a:spcBef>
              <a:defRPr sz="3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27" name="Shape 327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8" name="Shape 328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29" name="Shape 329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330" name="Shape 330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Ris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Shape 26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7" name="Shape 27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28" name="Shape 28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29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Shape 338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46" name="Group 346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39" name="Shape 339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0" name="Shape 340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1" name="Shape 341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2" name="Shape 342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3" name="Shape 343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4" name="Shape 344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45" name="Shape 345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47" name="Shape 347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48" name="Shape 348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49" name="Shape 349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 marL="12700" indent="-12700"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50" name="Shape 350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8285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1" name="Shape 351"/>
          <p:cNvSpPr>
            <a:spLocks noGrp="1"/>
          </p:cNvSpPr>
          <p:nvPr>
            <p:ph type="pic" idx="14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9" name="Shape 359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67" name="Group 367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60" name="Shape 360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1" name="Shape 361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2" name="Shape 362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3" name="Shape 363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4" name="Shape 364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5" name="Shape 365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66" name="Shape 366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68" name="Shape 368"/>
          <p:cNvSpPr>
            <a:spLocks noGrp="1"/>
          </p:cNvSpPr>
          <p:nvPr>
            <p:ph type="body" idx="1"/>
          </p:nvPr>
        </p:nvSpPr>
        <p:spPr>
          <a:xfrm>
            <a:off x="8014999" y="4128163"/>
            <a:ext cx="15711928" cy="8814917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rgbClr val="808080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9" name="Shape 369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70" name="Shape 370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71" name="Shape 371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72" name="Shape 372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-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image16.png"/>
          <p:cNvPicPr>
            <a:picLocks noChangeAspect="1"/>
          </p:cNvPicPr>
          <p:nvPr/>
        </p:nvPicPr>
        <p:blipFill>
          <a:blip r:embed="rId2"/>
          <a:srcRect l="3782" t="3140" r="70030" b="26831"/>
          <a:stretch>
            <a:fillRect/>
          </a:stretch>
        </p:blipFill>
        <p:spPr>
          <a:xfrm>
            <a:off x="94" y="11"/>
            <a:ext cx="7373723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80" name="Shape 380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388" name="Group 388"/>
          <p:cNvGrpSpPr/>
          <p:nvPr/>
        </p:nvGrpSpPr>
        <p:grpSpPr>
          <a:xfrm>
            <a:off x="705842" y="643031"/>
            <a:ext cx="2099012" cy="2105871"/>
            <a:chOff x="0" y="0"/>
            <a:chExt cx="2099011" cy="2105869"/>
          </a:xfrm>
        </p:grpSpPr>
        <p:sp>
          <p:nvSpPr>
            <p:cNvPr id="381" name="Shape 381"/>
            <p:cNvSpPr/>
            <p:nvPr/>
          </p:nvSpPr>
          <p:spPr>
            <a:xfrm>
              <a:off x="-1" y="-1"/>
              <a:ext cx="2099012" cy="2105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29" y="21600"/>
                  </a:lnTo>
                  <a:lnTo>
                    <a:pt x="21600" y="0"/>
                  </a:lnTo>
                  <a:lnTo>
                    <a:pt x="0" y="0"/>
                  </a:lnTo>
                  <a:close/>
                  <a:moveTo>
                    <a:pt x="12071" y="4327"/>
                  </a:moveTo>
                  <a:lnTo>
                    <a:pt x="13306" y="4327"/>
                  </a:lnTo>
                  <a:lnTo>
                    <a:pt x="13306" y="5558"/>
                  </a:lnTo>
                  <a:lnTo>
                    <a:pt x="12071" y="5558"/>
                  </a:lnTo>
                  <a:lnTo>
                    <a:pt x="12071" y="4327"/>
                  </a:lnTo>
                  <a:close/>
                  <a:moveTo>
                    <a:pt x="9565" y="9322"/>
                  </a:moveTo>
                  <a:lnTo>
                    <a:pt x="8329" y="9322"/>
                  </a:lnTo>
                  <a:lnTo>
                    <a:pt x="8329" y="8056"/>
                  </a:lnTo>
                  <a:lnTo>
                    <a:pt x="9565" y="8056"/>
                  </a:lnTo>
                  <a:lnTo>
                    <a:pt x="9565" y="9322"/>
                  </a:lnTo>
                  <a:close/>
                  <a:moveTo>
                    <a:pt x="9565" y="7458"/>
                  </a:moveTo>
                  <a:lnTo>
                    <a:pt x="8329" y="7458"/>
                  </a:lnTo>
                  <a:lnTo>
                    <a:pt x="8329" y="6192"/>
                  </a:lnTo>
                  <a:lnTo>
                    <a:pt x="9565" y="6192"/>
                  </a:lnTo>
                  <a:lnTo>
                    <a:pt x="9565" y="7458"/>
                  </a:lnTo>
                  <a:close/>
                  <a:moveTo>
                    <a:pt x="9565" y="5558"/>
                  </a:moveTo>
                  <a:lnTo>
                    <a:pt x="8329" y="5558"/>
                  </a:lnTo>
                  <a:lnTo>
                    <a:pt x="8329" y="4327"/>
                  </a:lnTo>
                  <a:lnTo>
                    <a:pt x="9565" y="4327"/>
                  </a:lnTo>
                  <a:lnTo>
                    <a:pt x="9565" y="5558"/>
                  </a:lnTo>
                  <a:close/>
                  <a:moveTo>
                    <a:pt x="11435" y="11187"/>
                  </a:moveTo>
                  <a:lnTo>
                    <a:pt x="10200" y="11187"/>
                  </a:lnTo>
                  <a:lnTo>
                    <a:pt x="10200" y="9956"/>
                  </a:lnTo>
                  <a:lnTo>
                    <a:pt x="11435" y="9956"/>
                  </a:lnTo>
                  <a:lnTo>
                    <a:pt x="11435" y="11187"/>
                  </a:lnTo>
                  <a:close/>
                  <a:moveTo>
                    <a:pt x="11435" y="9322"/>
                  </a:moveTo>
                  <a:lnTo>
                    <a:pt x="10200" y="9322"/>
                  </a:lnTo>
                  <a:lnTo>
                    <a:pt x="10200" y="8056"/>
                  </a:lnTo>
                  <a:lnTo>
                    <a:pt x="11435" y="8056"/>
                  </a:lnTo>
                  <a:lnTo>
                    <a:pt x="11435" y="9322"/>
                  </a:lnTo>
                  <a:close/>
                  <a:moveTo>
                    <a:pt x="11435" y="7458"/>
                  </a:moveTo>
                  <a:lnTo>
                    <a:pt x="10200" y="7458"/>
                  </a:lnTo>
                  <a:lnTo>
                    <a:pt x="10200" y="6192"/>
                  </a:lnTo>
                  <a:lnTo>
                    <a:pt x="11435" y="6192"/>
                  </a:lnTo>
                  <a:lnTo>
                    <a:pt x="11435" y="7458"/>
                  </a:lnTo>
                  <a:close/>
                  <a:moveTo>
                    <a:pt x="11435" y="5558"/>
                  </a:moveTo>
                  <a:lnTo>
                    <a:pt x="10200" y="5558"/>
                  </a:lnTo>
                  <a:lnTo>
                    <a:pt x="10200" y="4327"/>
                  </a:lnTo>
                  <a:lnTo>
                    <a:pt x="11435" y="4327"/>
                  </a:lnTo>
                  <a:lnTo>
                    <a:pt x="11435" y="5558"/>
                  </a:lnTo>
                  <a:close/>
                  <a:moveTo>
                    <a:pt x="12071" y="6192"/>
                  </a:moveTo>
                  <a:lnTo>
                    <a:pt x="13306" y="6192"/>
                  </a:lnTo>
                  <a:lnTo>
                    <a:pt x="13306" y="7458"/>
                  </a:lnTo>
                  <a:lnTo>
                    <a:pt x="12071" y="7458"/>
                  </a:lnTo>
                  <a:lnTo>
                    <a:pt x="12071" y="6192"/>
                  </a:lnTo>
                  <a:close/>
                  <a:moveTo>
                    <a:pt x="12071" y="9322"/>
                  </a:moveTo>
                  <a:lnTo>
                    <a:pt x="12071" y="8056"/>
                  </a:lnTo>
                  <a:lnTo>
                    <a:pt x="13306" y="8056"/>
                  </a:lnTo>
                  <a:lnTo>
                    <a:pt x="13306" y="9322"/>
                  </a:lnTo>
                  <a:lnTo>
                    <a:pt x="12071" y="932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2" name="Shape 382"/>
            <p:cNvSpPr/>
            <p:nvPr/>
          </p:nvSpPr>
          <p:spPr>
            <a:xfrm>
              <a:off x="809422" y="785414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3" name="Shape 383"/>
            <p:cNvSpPr/>
            <p:nvPr/>
          </p:nvSpPr>
          <p:spPr>
            <a:xfrm>
              <a:off x="802561" y="785414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4" name="Shape 384"/>
            <p:cNvSpPr/>
            <p:nvPr/>
          </p:nvSpPr>
          <p:spPr>
            <a:xfrm>
              <a:off x="809422" y="421860"/>
              <a:ext cx="113180" cy="120041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5" name="Shape 385"/>
            <p:cNvSpPr/>
            <p:nvPr/>
          </p:nvSpPr>
          <p:spPr>
            <a:xfrm>
              <a:off x="802561" y="421860"/>
              <a:ext cx="120043" cy="1200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6" name="Shape 386"/>
            <p:cNvSpPr/>
            <p:nvPr/>
          </p:nvSpPr>
          <p:spPr>
            <a:xfrm>
              <a:off x="991199" y="603637"/>
              <a:ext cx="113180" cy="123473"/>
            </a:xfrm>
            <a:prstGeom prst="rect">
              <a:avLst/>
            </a:prstGeom>
            <a:solidFill>
              <a:srgbClr val="FFFFFF">
                <a:alpha val="5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387" name="Shape 387"/>
            <p:cNvSpPr/>
            <p:nvPr/>
          </p:nvSpPr>
          <p:spPr>
            <a:xfrm>
              <a:off x="984341" y="603637"/>
              <a:ext cx="120043" cy="1234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234" y="21600"/>
                  </a:lnTo>
                  <a:lnTo>
                    <a:pt x="1234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389" name="Shape 389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390" name="Shape 390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391" name="Shape 391"/>
          <p:cNvSpPr>
            <a:spLocks noGrp="1"/>
          </p:cNvSpPr>
          <p:nvPr>
            <p:ph type="title"/>
          </p:nvPr>
        </p:nvSpPr>
        <p:spPr>
          <a:xfrm>
            <a:off x="-2060" y="4547424"/>
            <a:ext cx="6612847" cy="2976502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92" name="Shape 392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3" name="Shape 393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394" name="Shape 394"/>
          <p:cNvSpPr/>
          <p:nvPr/>
        </p:nvSpPr>
        <p:spPr>
          <a:xfrm>
            <a:off x="8525562" y="2479554"/>
            <a:ext cx="14677338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395" name="Shape 395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396" name="Shape 396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Image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07" name="Group 407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04" name="Shape 404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05" name="Shape 405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06" name="Shape 406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08" name="Shape 408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09" name="Shape 409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410" name="Shape 410"/>
          <p:cNvSpPr>
            <a:spLocks noGrp="1"/>
          </p:cNvSpPr>
          <p:nvPr>
            <p:ph type="pic" idx="13"/>
          </p:nvPr>
        </p:nvSpPr>
        <p:spPr>
          <a:xfrm>
            <a:off x="8030797" y="747437"/>
            <a:ext cx="15696127" cy="12195643"/>
          </a:xfrm>
          <a:prstGeom prst="rect">
            <a:avLst/>
          </a:prstGeom>
          <a:ln w="12700">
            <a:solidFill>
              <a:srgbClr val="CBCFD5"/>
            </a:solidFill>
            <a:round/>
          </a:ln>
        </p:spPr>
        <p:txBody>
          <a:bodyPr lIns="91439" tIns="45719" rIns="91439" bIns="45719"/>
          <a:lstStyle/>
          <a:p>
            <a:endParaRPr dirty="0"/>
          </a:p>
        </p:txBody>
      </p:sp>
      <p:sp>
        <p:nvSpPr>
          <p:cNvPr id="411" name="Shape 411"/>
          <p:cNvSpPr/>
          <p:nvPr/>
        </p:nvSpPr>
        <p:spPr>
          <a:xfrm>
            <a:off x="28890" y="410515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12" name="Shape 412"/>
          <p:cNvSpPr>
            <a:spLocks noGrp="1"/>
          </p:cNvSpPr>
          <p:nvPr>
            <p:ph type="body" sz="quarter" idx="14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3" name="Shape 413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Text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Shape 420"/>
          <p:cNvSpPr>
            <a:spLocks noGrp="1"/>
          </p:cNvSpPr>
          <p:nvPr>
            <p:ph type="body" idx="1"/>
          </p:nvPr>
        </p:nvSpPr>
        <p:spPr>
          <a:xfrm>
            <a:off x="8014999" y="4133223"/>
            <a:ext cx="15711929" cy="8809857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5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21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425" name="Group 425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22" name="Shape 422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23" name="Shape 423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24" name="Shape 424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26" name="Shape 426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27" name="Shape 427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428" name="Shape 428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29" name="Shape 429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0" name="Shape 430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-CodeBox-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17.png"/>
          <p:cNvPicPr>
            <a:picLocks noChangeAspect="1"/>
          </p:cNvPicPr>
          <p:nvPr/>
        </p:nvPicPr>
        <p:blipFill>
          <a:blip r:embed="rId2"/>
          <a:srcRect l="20" r="68477"/>
          <a:stretch>
            <a:fillRect/>
          </a:stretch>
        </p:blipFill>
        <p:spPr>
          <a:xfrm>
            <a:off x="4938" y="-3"/>
            <a:ext cx="7337692" cy="13716004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Shape 438"/>
          <p:cNvSpPr/>
          <p:nvPr/>
        </p:nvSpPr>
        <p:spPr>
          <a:xfrm>
            <a:off x="8525562" y="2931055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439" name="Shape 439"/>
          <p:cNvSpPr/>
          <p:nvPr/>
        </p:nvSpPr>
        <p:spPr>
          <a:xfrm>
            <a:off x="8523730" y="2479554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40" name="Shape 440"/>
          <p:cNvSpPr>
            <a:spLocks noGrp="1"/>
          </p:cNvSpPr>
          <p:nvPr>
            <p:ph type="sldNum" sz="quarter" idx="2"/>
          </p:nvPr>
        </p:nvSpPr>
        <p:spPr>
          <a:xfrm>
            <a:off x="23603591" y="13156774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441" name="Shape 441"/>
          <p:cNvSpPr/>
          <p:nvPr/>
        </p:nvSpPr>
        <p:spPr>
          <a:xfrm>
            <a:off x="19445329" y="13141286"/>
            <a:ext cx="3223578" cy="48514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grpSp>
        <p:nvGrpSpPr>
          <p:cNvPr id="445" name="Group 445"/>
          <p:cNvGrpSpPr/>
          <p:nvPr/>
        </p:nvGrpSpPr>
        <p:grpSpPr>
          <a:xfrm>
            <a:off x="653685" y="610965"/>
            <a:ext cx="1971097" cy="2266393"/>
            <a:chOff x="0" y="0"/>
            <a:chExt cx="1971095" cy="2266391"/>
          </a:xfrm>
        </p:grpSpPr>
        <p:sp>
          <p:nvSpPr>
            <p:cNvPr id="442" name="Shape 442"/>
            <p:cNvSpPr/>
            <p:nvPr/>
          </p:nvSpPr>
          <p:spPr>
            <a:xfrm>
              <a:off x="985547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96" y="0"/>
                  </a:moveTo>
                  <a:lnTo>
                    <a:pt x="9708" y="3842"/>
                  </a:lnTo>
                  <a:lnTo>
                    <a:pt x="9708" y="8621"/>
                  </a:lnTo>
                  <a:lnTo>
                    <a:pt x="4045" y="10495"/>
                  </a:lnTo>
                  <a:lnTo>
                    <a:pt x="0" y="9090"/>
                  </a:lnTo>
                  <a:lnTo>
                    <a:pt x="0" y="21600"/>
                  </a:lnTo>
                  <a:lnTo>
                    <a:pt x="162" y="21600"/>
                  </a:lnTo>
                  <a:lnTo>
                    <a:pt x="21600" y="14338"/>
                  </a:lnTo>
                  <a:lnTo>
                    <a:pt x="21600" y="0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FFFFFF">
                <a:alpha val="73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43" name="Shape 443"/>
            <p:cNvSpPr/>
            <p:nvPr/>
          </p:nvSpPr>
          <p:spPr>
            <a:xfrm>
              <a:off x="0" y="0"/>
              <a:ext cx="1971096" cy="10593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19" y="0"/>
                  </a:moveTo>
                  <a:lnTo>
                    <a:pt x="0" y="11515"/>
                  </a:lnTo>
                  <a:lnTo>
                    <a:pt x="7240" y="19417"/>
                  </a:lnTo>
                  <a:lnTo>
                    <a:pt x="8737" y="17837"/>
                  </a:lnTo>
                  <a:lnTo>
                    <a:pt x="12216" y="21600"/>
                  </a:lnTo>
                  <a:lnTo>
                    <a:pt x="12216" y="13848"/>
                  </a:lnTo>
                  <a:lnTo>
                    <a:pt x="15654" y="10085"/>
                  </a:lnTo>
                  <a:lnTo>
                    <a:pt x="15654" y="17686"/>
                  </a:lnTo>
                  <a:lnTo>
                    <a:pt x="21600" y="11515"/>
                  </a:lnTo>
                  <a:lnTo>
                    <a:pt x="10719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44" name="Shape 444"/>
            <p:cNvSpPr/>
            <p:nvPr/>
          </p:nvSpPr>
          <p:spPr>
            <a:xfrm>
              <a:off x="0" y="564753"/>
              <a:ext cx="985549" cy="17016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69" y="8200"/>
                  </a:moveTo>
                  <a:lnTo>
                    <a:pt x="18769" y="12932"/>
                  </a:lnTo>
                  <a:lnTo>
                    <a:pt x="12297" y="15368"/>
                  </a:lnTo>
                  <a:lnTo>
                    <a:pt x="12297" y="5763"/>
                  </a:lnTo>
                  <a:lnTo>
                    <a:pt x="14724" y="4826"/>
                  </a:lnTo>
                  <a:lnTo>
                    <a:pt x="162" y="0"/>
                  </a:lnTo>
                  <a:lnTo>
                    <a:pt x="0" y="0"/>
                  </a:lnTo>
                  <a:lnTo>
                    <a:pt x="0" y="14338"/>
                  </a:lnTo>
                  <a:lnTo>
                    <a:pt x="21600" y="21600"/>
                  </a:lnTo>
                  <a:lnTo>
                    <a:pt x="21600" y="9090"/>
                  </a:lnTo>
                  <a:lnTo>
                    <a:pt x="18769" y="82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46" name="Shape 446"/>
          <p:cNvSpPr/>
          <p:nvPr/>
        </p:nvSpPr>
        <p:spPr>
          <a:xfrm>
            <a:off x="6030" y="4094997"/>
            <a:ext cx="6773335" cy="7315201"/>
          </a:xfrm>
          <a:prstGeom prst="rect">
            <a:avLst/>
          </a:prstGeom>
          <a:solidFill>
            <a:schemeClr val="accent5">
              <a:lumOff val="-8745"/>
            </a:schemeClr>
          </a:solidFill>
          <a:ln w="25400">
            <a:miter lim="400000"/>
          </a:ln>
        </p:spPr>
        <p:txBody>
          <a:bodyPr lIns="243839" tIns="243839" rIns="243839" bIns="243839" anchor="b">
            <a:normAutofit/>
          </a:bodyPr>
          <a:lstStyle/>
          <a:p>
            <a:pPr defTabSz="2438400">
              <a:lnSpc>
                <a:spcPts val="5000"/>
              </a:lnSpc>
              <a:spcBef>
                <a:spcPts val="0"/>
              </a:spcBef>
            </a:pPr>
            <a:endParaRPr dirty="0"/>
          </a:p>
        </p:txBody>
      </p:sp>
      <p:sp>
        <p:nvSpPr>
          <p:cNvPr id="447" name="Shape 447"/>
          <p:cNvSpPr>
            <a:spLocks noGrp="1"/>
          </p:cNvSpPr>
          <p:nvPr>
            <p:ph type="body" sz="quarter" idx="13"/>
          </p:nvPr>
        </p:nvSpPr>
        <p:spPr>
          <a:xfrm>
            <a:off x="-1" y="7657141"/>
            <a:ext cx="6585388" cy="3365501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>
              <a:lnSpc>
                <a:spcPts val="4000"/>
              </a:lnSpc>
              <a:spcBef>
                <a:spcPts val="0"/>
              </a:spcBef>
              <a:buSzTx/>
              <a:buFontTx/>
              <a:buNone/>
              <a:defRPr sz="36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8" name="Shape 448"/>
          <p:cNvSpPr>
            <a:spLocks noGrp="1"/>
          </p:cNvSpPr>
          <p:nvPr>
            <p:ph type="title"/>
          </p:nvPr>
        </p:nvSpPr>
        <p:spPr>
          <a:xfrm>
            <a:off x="-1" y="4552125"/>
            <a:ext cx="6616701" cy="2971801"/>
          </a:xfrm>
          <a:prstGeom prst="rect">
            <a:avLst/>
          </a:prstGeom>
        </p:spPr>
        <p:txBody>
          <a:bodyPr anchor="b"/>
          <a:lstStyle>
            <a:lvl1pPr>
              <a:lnSpc>
                <a:spcPts val="5000"/>
              </a:lnSpc>
              <a:defRPr sz="48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9" name="Shape 449"/>
          <p:cNvSpPr>
            <a:spLocks noGrp="1"/>
          </p:cNvSpPr>
          <p:nvPr>
            <p:ph type="body" sz="half" idx="14"/>
          </p:nvPr>
        </p:nvSpPr>
        <p:spPr>
          <a:xfrm>
            <a:off x="8812231" y="34709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450" name="Shape 450"/>
          <p:cNvSpPr>
            <a:spLocks noGrp="1"/>
          </p:cNvSpPr>
          <p:nvPr>
            <p:ph type="body" sz="quarter" idx="15"/>
          </p:nvPr>
        </p:nvSpPr>
        <p:spPr>
          <a:xfrm>
            <a:off x="8812231" y="24805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w/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58" name="Shape 458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59" name="Shape 459"/>
          <p:cNvSpPr>
            <a:spLocks noGrp="1"/>
          </p:cNvSpPr>
          <p:nvPr>
            <p:ph type="body" idx="1" hasCustomPrompt="1"/>
          </p:nvPr>
        </p:nvSpPr>
        <p:spPr>
          <a:xfrm>
            <a:off x="1453186" y="2851929"/>
            <a:ext cx="21745481" cy="9739082"/>
          </a:xfrm>
          <a:prstGeom prst="rect">
            <a:avLst/>
          </a:prstGeom>
        </p:spPr>
        <p:txBody>
          <a:bodyPr>
            <a:normAutofit/>
          </a:bodyPr>
          <a:lstStyle>
            <a:lvl1pPr marL="633413" indent="-611188" defTabSz="1828800">
              <a:lnSpc>
                <a:spcPct val="110000"/>
              </a:lnSpc>
              <a:spcBef>
                <a:spcPts val="1200"/>
              </a:spcBef>
              <a:spcAft>
                <a:spcPts val="300"/>
              </a:spcAft>
              <a:buClr>
                <a:schemeClr val="accent1"/>
              </a:buClr>
              <a:buFont typeface="Wingdings-Regular"/>
              <a:buChar char="▪"/>
              <a:tabLst/>
              <a:defRPr sz="4800">
                <a:solidFill>
                  <a:srgbClr val="44546A"/>
                </a:solidFill>
              </a:defRPr>
            </a:lvl1pPr>
            <a:lvl2pPr marL="800100" indent="-514350" defTabSz="182880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2pPr>
            <a:lvl3pPr marL="1103766" indent="-587828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3pPr>
            <a:lvl4pPr marL="1330778" indent="-587828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–"/>
              <a:defRPr sz="4800">
                <a:solidFill>
                  <a:srgbClr val="44546A"/>
                </a:solidFill>
              </a:defRPr>
            </a:lvl4pPr>
            <a:lvl5pPr marL="1557112" indent="-582387" defTabSz="1828800">
              <a:spcBef>
                <a:spcPts val="1600"/>
              </a:spcBef>
              <a:buClr>
                <a:schemeClr val="accent1"/>
              </a:buClr>
              <a:buFont typeface="Wingdings-Regular"/>
              <a:buChar char="▪"/>
              <a:defRPr sz="48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  <a:endParaRPr lang="en-US"/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0" name="Shape 460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61" name="Shape 461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1784534"/>
          </a:xfrm>
          <a:prstGeom prst="rect">
            <a:avLst/>
          </a:prstGeom>
        </p:spPr>
        <p:txBody>
          <a:bodyPr lIns="127000" tIns="127000" rIns="127000" bIns="127000"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462" name="Shape 462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466" name="Group 466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463" name="Shape 463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64" name="Shape 464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465" name="Shape 465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467" name="Shape 467"/>
          <p:cNvSpPr/>
          <p:nvPr/>
        </p:nvSpPr>
        <p:spPr>
          <a:xfrm>
            <a:off x="1451869" y="12949816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468" name="Shape 468"/>
          <p:cNvSpPr>
            <a:spLocks noGrp="1"/>
          </p:cNvSpPr>
          <p:nvPr>
            <p:ph type="sldNum" sz="quarter" idx="2"/>
          </p:nvPr>
        </p:nvSpPr>
        <p:spPr>
          <a:xfrm>
            <a:off x="23460168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w/2 LINE 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30" name="Shape 530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1" name="Shape 531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2" name="Shape 532"/>
          <p:cNvSpPr/>
          <p:nvPr/>
        </p:nvSpPr>
        <p:spPr>
          <a:xfrm flipH="1">
            <a:off x="1041394" y="783573"/>
            <a:ext cx="133771" cy="2559134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33" name="Shape 533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559134"/>
          </a:xfrm>
          <a:prstGeom prst="rect">
            <a:avLst/>
          </a:prstGeom>
        </p:spPr>
        <p:txBody>
          <a:bodyPr lIns="127000" tIns="127000" rIns="127000" bIns="127000"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grpSp>
        <p:nvGrpSpPr>
          <p:cNvPr id="537" name="Group 537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534" name="Shape 534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35" name="Shape 535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36" name="Shape 536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538" name="Shape 538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539" name="Shape 539"/>
          <p:cNvSpPr>
            <a:spLocks noGrp="1"/>
          </p:cNvSpPr>
          <p:nvPr>
            <p:ph type="sldNum" sz="quarter" idx="2"/>
          </p:nvPr>
        </p:nvSpPr>
        <p:spPr>
          <a:xfrm>
            <a:off x="23456899" y="12945582"/>
            <a:ext cx="514906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84" name="Shape 584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5" name="Shape 585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6" name="Shape 586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207523"/>
          </a:xfrm>
          <a:prstGeom prst="rect">
            <a:avLst/>
          </a:prstGeom>
        </p:spPr>
        <p:txBody>
          <a:bodyPr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587" name="Shape 587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88" name="Shape 588"/>
          <p:cNvSpPr>
            <a:spLocks noGrp="1"/>
          </p:cNvSpPr>
          <p:nvPr>
            <p:ph type="body" sz="quarter" idx="1"/>
          </p:nvPr>
        </p:nvSpPr>
        <p:spPr>
          <a:xfrm>
            <a:off x="1483359" y="3323167"/>
            <a:ext cx="6702748" cy="9445809"/>
          </a:xfrm>
          <a:prstGeom prst="rect">
            <a:avLst/>
          </a:prstGeom>
        </p:spPr>
        <p:txBody>
          <a:bodyPr>
            <a:normAutofit/>
          </a:bodyPr>
          <a:lstStyle>
            <a:lvl1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2pPr>
            <a:lvl3pPr marL="1116012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3pPr>
            <a:lvl4pPr marL="1343025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4pPr>
            <a:lvl5pPr marL="1569245" indent="-59452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9" name="Shape 589"/>
          <p:cNvSpPr>
            <a:spLocks noGrp="1"/>
          </p:cNvSpPr>
          <p:nvPr>
            <p:ph type="body" sz="quarter" idx="13"/>
          </p:nvPr>
        </p:nvSpPr>
        <p:spPr>
          <a:xfrm>
            <a:off x="9089914" y="3323167"/>
            <a:ext cx="6702747" cy="9445809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pPr>
            <a:endParaRPr/>
          </a:p>
        </p:txBody>
      </p:sp>
      <p:sp>
        <p:nvSpPr>
          <p:cNvPr id="590" name="Shape 590"/>
          <p:cNvSpPr>
            <a:spLocks noGrp="1"/>
          </p:cNvSpPr>
          <p:nvPr>
            <p:ph type="body" sz="quarter" idx="14"/>
          </p:nvPr>
        </p:nvSpPr>
        <p:spPr>
          <a:xfrm>
            <a:off x="16677442" y="3323167"/>
            <a:ext cx="6702747" cy="9445809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pPr>
            <a:endParaRPr/>
          </a:p>
        </p:txBody>
      </p:sp>
      <p:grpSp>
        <p:nvGrpSpPr>
          <p:cNvPr id="594" name="Group 594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591" name="Shape 591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92" name="Shape 592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593" name="Shape 593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595" name="Shape 595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596" name="Shape 596"/>
          <p:cNvSpPr>
            <a:spLocks noGrp="1"/>
          </p:cNvSpPr>
          <p:nvPr>
            <p:ph type="sldNum" sz="quarter" idx="2"/>
          </p:nvPr>
        </p:nvSpPr>
        <p:spPr>
          <a:xfrm>
            <a:off x="23456900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ody 1 Column +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image18.jpg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43" name="Shape 643"/>
          <p:cNvSpPr/>
          <p:nvPr/>
        </p:nvSpPr>
        <p:spPr>
          <a:xfrm>
            <a:off x="1175173" y="783772"/>
            <a:ext cx="22023494" cy="1181463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4" name="Shape 644"/>
          <p:cNvSpPr/>
          <p:nvPr/>
        </p:nvSpPr>
        <p:spPr>
          <a:xfrm flipH="1">
            <a:off x="1041394" y="-1"/>
            <a:ext cx="133774" cy="13716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5" name="Shape 645"/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2207523"/>
          </a:xfrm>
          <a:prstGeom prst="rect">
            <a:avLst/>
          </a:prstGeom>
        </p:spPr>
        <p:txBody>
          <a:bodyPr anchor="t">
            <a:normAutofit/>
          </a:bodyPr>
          <a:lstStyle>
            <a:lvl1pPr defTabSz="1828800">
              <a:lnSpc>
                <a:spcPct val="100000"/>
              </a:lnSpc>
              <a:spcBef>
                <a:spcPts val="1800"/>
              </a:spcBef>
              <a:defRPr sz="7400" spc="-158"/>
            </a:lvl1pPr>
          </a:lstStyle>
          <a:p>
            <a:r>
              <a:t>Title Text</a:t>
            </a:r>
          </a:p>
        </p:txBody>
      </p:sp>
      <p:sp>
        <p:nvSpPr>
          <p:cNvPr id="646" name="Shape 646"/>
          <p:cNvSpPr/>
          <p:nvPr/>
        </p:nvSpPr>
        <p:spPr>
          <a:xfrm flipH="1">
            <a:off x="1041396" y="783575"/>
            <a:ext cx="133772" cy="178452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26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xfrm>
            <a:off x="1483359" y="3323167"/>
            <a:ext cx="6702748" cy="8940801"/>
          </a:xfrm>
          <a:prstGeom prst="rect">
            <a:avLst/>
          </a:prstGeom>
        </p:spPr>
        <p:txBody>
          <a:bodyPr>
            <a:normAutofit/>
          </a:bodyPr>
          <a:lstStyle>
            <a:lvl1pPr marL="450056" indent="-450056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1pPr>
            <a:lvl2pPr marL="800100" indent="-51435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2pPr>
            <a:lvl3pPr marL="1116012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3pPr>
            <a:lvl4pPr marL="1343025" indent="-600075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–"/>
              <a:defRPr sz="4200">
                <a:solidFill>
                  <a:srgbClr val="44546A"/>
                </a:solidFill>
              </a:defRPr>
            </a:lvl4pPr>
            <a:lvl5pPr marL="1569245" indent="-594520" defTabSz="1828800">
              <a:spcBef>
                <a:spcPts val="800"/>
              </a:spcBef>
              <a:buClr>
                <a:schemeClr val="accent1"/>
              </a:buClr>
              <a:buFont typeface="Wingdings-Regular"/>
              <a:buChar char="▪"/>
              <a:defRPr sz="4200">
                <a:solidFill>
                  <a:srgbClr val="44546A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8" name="Shape 648"/>
          <p:cNvSpPr/>
          <p:nvPr/>
        </p:nvSpPr>
        <p:spPr>
          <a:xfrm>
            <a:off x="8525562" y="3774669"/>
            <a:ext cx="14677338" cy="8489300"/>
          </a:xfrm>
          <a:prstGeom prst="rect">
            <a:avLst/>
          </a:prstGeom>
          <a:solidFill>
            <a:srgbClr val="CCCCCC">
              <a:alpha val="10000"/>
            </a:srgbClr>
          </a:solidFill>
          <a:ln w="25400">
            <a:solidFill>
              <a:srgbClr val="ADB9CA"/>
            </a:solidFill>
          </a:ln>
        </p:spPr>
        <p:txBody>
          <a:bodyPr lIns="121919" tIns="121919" rIns="121919" bIns="121919"/>
          <a:lstStyle/>
          <a:p>
            <a:pPr defTabSz="2438400">
              <a:lnSpc>
                <a:spcPct val="100000"/>
              </a:lnSpc>
              <a:spcBef>
                <a:spcPts val="0"/>
              </a:spcBef>
              <a:defRPr sz="2400" b="0">
                <a:solidFill>
                  <a:srgbClr val="000000"/>
                </a:solidFill>
                <a:latin typeface="Menlo"/>
                <a:ea typeface="Menlo"/>
                <a:cs typeface="Menlo"/>
                <a:sym typeface="Menlo"/>
              </a:defRPr>
            </a:pPr>
            <a:endParaRPr dirty="0"/>
          </a:p>
        </p:txBody>
      </p:sp>
      <p:sp>
        <p:nvSpPr>
          <p:cNvPr id="649" name="Shape 649"/>
          <p:cNvSpPr/>
          <p:nvPr/>
        </p:nvSpPr>
        <p:spPr>
          <a:xfrm>
            <a:off x="8523730" y="3323167"/>
            <a:ext cx="14679170" cy="731521"/>
          </a:xfrm>
          <a:prstGeom prst="rect">
            <a:avLst/>
          </a:prstGeom>
          <a:solidFill>
            <a:srgbClr val="ADB9CA"/>
          </a:solidFill>
          <a:ln w="25400">
            <a:solidFill>
              <a:srgbClr val="ADB9CA"/>
            </a:solidFill>
            <a:miter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grpSp>
        <p:nvGrpSpPr>
          <p:cNvPr id="653" name="Group 653"/>
          <p:cNvGrpSpPr/>
          <p:nvPr/>
        </p:nvGrpSpPr>
        <p:grpSpPr>
          <a:xfrm>
            <a:off x="22603860" y="12793059"/>
            <a:ext cx="594806" cy="629478"/>
            <a:chOff x="0" y="0"/>
            <a:chExt cx="594805" cy="629477"/>
          </a:xfrm>
        </p:grpSpPr>
        <p:sp>
          <p:nvSpPr>
            <p:cNvPr id="650" name="Shape 650"/>
            <p:cNvSpPr/>
            <p:nvPr/>
          </p:nvSpPr>
          <p:spPr>
            <a:xfrm>
              <a:off x="0" y="0"/>
              <a:ext cx="247689" cy="5399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5718"/>
                  </a:lnTo>
                  <a:lnTo>
                    <a:pt x="0" y="19448"/>
                  </a:lnTo>
                  <a:lnTo>
                    <a:pt x="8115" y="21600"/>
                  </a:lnTo>
                  <a:lnTo>
                    <a:pt x="8115" y="7870"/>
                  </a:lnTo>
                  <a:lnTo>
                    <a:pt x="21600" y="4303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651" name="Shape 651"/>
            <p:cNvSpPr/>
            <p:nvPr/>
          </p:nvSpPr>
          <p:spPr>
            <a:xfrm>
              <a:off x="154628" y="0"/>
              <a:ext cx="285550" cy="6291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534" y="0"/>
                  </a:moveTo>
                  <a:lnTo>
                    <a:pt x="14534" y="9379"/>
                  </a:lnTo>
                  <a:lnTo>
                    <a:pt x="7039" y="9379"/>
                  </a:lnTo>
                  <a:lnTo>
                    <a:pt x="7039" y="5892"/>
                  </a:lnTo>
                  <a:lnTo>
                    <a:pt x="0" y="7739"/>
                  </a:lnTo>
                  <a:lnTo>
                    <a:pt x="0" y="19753"/>
                  </a:lnTo>
                  <a:lnTo>
                    <a:pt x="7039" y="21600"/>
                  </a:lnTo>
                  <a:lnTo>
                    <a:pt x="7039" y="12246"/>
                  </a:lnTo>
                  <a:lnTo>
                    <a:pt x="14534" y="12246"/>
                  </a:lnTo>
                  <a:lnTo>
                    <a:pt x="14534" y="15720"/>
                  </a:lnTo>
                  <a:lnTo>
                    <a:pt x="21600" y="13874"/>
                  </a:lnTo>
                  <a:lnTo>
                    <a:pt x="21600" y="1847"/>
                  </a:lnTo>
                  <a:lnTo>
                    <a:pt x="14534" y="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  <p:sp>
          <p:nvSpPr>
            <p:cNvPr id="652" name="Shape 652"/>
            <p:cNvSpPr/>
            <p:nvPr/>
          </p:nvSpPr>
          <p:spPr>
            <a:xfrm>
              <a:off x="346763" y="89167"/>
              <a:ext cx="248043" cy="540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5885"/>
                  </a:lnTo>
                  <a:lnTo>
                    <a:pt x="21600" y="2150"/>
                  </a:lnTo>
                  <a:lnTo>
                    <a:pt x="13496" y="0"/>
                  </a:lnTo>
                  <a:lnTo>
                    <a:pt x="13496" y="13735"/>
                  </a:lnTo>
                  <a:lnTo>
                    <a:pt x="0" y="173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BFBFBF"/>
            </a:solidFill>
            <a:ln w="12700" cap="flat">
              <a:noFill/>
              <a:miter lim="400000"/>
            </a:ln>
            <a:effectLst/>
          </p:spPr>
          <p:txBody>
            <a:bodyPr wrap="square" lIns="121919" tIns="121919" rIns="121919" bIns="121919" numCol="1" anchor="t">
              <a:noAutofit/>
            </a:bodyPr>
            <a:lstStyle/>
            <a:p>
              <a:pPr>
                <a:lnSpc>
                  <a:spcPct val="100000"/>
                </a:lnSpc>
                <a:spcBef>
                  <a:spcPts val="0"/>
                </a:spcBef>
                <a:defRPr sz="3400" b="0">
                  <a:solidFill>
                    <a:srgbClr val="000000"/>
                  </a:solidFill>
                  <a:latin typeface="Verdana"/>
                  <a:ea typeface="Verdana"/>
                  <a:cs typeface="Verdana"/>
                  <a:sym typeface="Verdana"/>
                </a:defRPr>
              </a:pPr>
              <a:endParaRPr dirty="0"/>
            </a:p>
          </p:txBody>
        </p:sp>
      </p:grpSp>
      <p:sp>
        <p:nvSpPr>
          <p:cNvPr id="654" name="Shape 654"/>
          <p:cNvSpPr/>
          <p:nvPr/>
        </p:nvSpPr>
        <p:spPr>
          <a:xfrm>
            <a:off x="1451869" y="12938280"/>
            <a:ext cx="3242232" cy="49244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21919" tIns="121919" rIns="121919" bIns="121919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655" name="Shape 655"/>
          <p:cNvSpPr>
            <a:spLocks noGrp="1"/>
          </p:cNvSpPr>
          <p:nvPr>
            <p:ph type="sldNum" sz="quarter" idx="2"/>
          </p:nvPr>
        </p:nvSpPr>
        <p:spPr>
          <a:xfrm>
            <a:off x="23456900" y="12945582"/>
            <a:ext cx="514907" cy="485141"/>
          </a:xfrm>
          <a:prstGeom prst="rect">
            <a:avLst/>
          </a:prstGeom>
        </p:spPr>
        <p:txBody>
          <a:bodyPr anchor="b"/>
          <a:lstStyle>
            <a:lvl1pPr>
              <a:defRPr sz="1600">
                <a:solidFill>
                  <a:srgbClr val="AFABAB"/>
                </a:solidFill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  <p:sp>
        <p:nvSpPr>
          <p:cNvPr id="656" name="Shape 656"/>
          <p:cNvSpPr>
            <a:spLocks noGrp="1"/>
          </p:cNvSpPr>
          <p:nvPr>
            <p:ph type="body" sz="half" idx="13"/>
          </p:nvPr>
        </p:nvSpPr>
        <p:spPr>
          <a:xfrm>
            <a:off x="8812231" y="4321883"/>
            <a:ext cx="14097928" cy="7689463"/>
          </a:xfrm>
          <a:prstGeom prst="rect">
            <a:avLst/>
          </a:prstGeom>
          <a:ln w="12700"/>
        </p:spPr>
        <p:txBody>
          <a:bodyPr>
            <a:normAutofit/>
          </a:bodyPr>
          <a:lstStyle/>
          <a:p>
            <a:pPr marL="0" indent="0" defTabSz="1828800">
              <a:spcBef>
                <a:spcPts val="800"/>
              </a:spcBef>
              <a:buSzTx/>
              <a:buFontTx/>
              <a:buNone/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657" name="Shape 657"/>
          <p:cNvSpPr>
            <a:spLocks noGrp="1"/>
          </p:cNvSpPr>
          <p:nvPr>
            <p:ph type="body" sz="quarter" idx="14"/>
          </p:nvPr>
        </p:nvSpPr>
        <p:spPr>
          <a:xfrm>
            <a:off x="8812231" y="3331455"/>
            <a:ext cx="13933759" cy="729519"/>
          </a:xfrm>
          <a:prstGeom prst="rect">
            <a:avLst/>
          </a:prstGeom>
          <a:ln w="12700"/>
        </p:spPr>
        <p:txBody>
          <a:bodyPr anchor="ctr">
            <a:normAutofit/>
          </a:bodyPr>
          <a:lstStyle/>
          <a:p>
            <a:pPr marL="0" indent="0" algn="ctr" defTabSz="1828800">
              <a:spcBef>
                <a:spcPts val="800"/>
              </a:spcBef>
              <a:buSzTx/>
              <a:buFontTx/>
              <a:buNone/>
              <a:defRPr sz="2000" b="1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Diagram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2438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1" name="Shape 41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42" name="Shape 42"/>
          <p:cNvSpPr/>
          <p:nvPr/>
        </p:nvSpPr>
        <p:spPr>
          <a:xfrm>
            <a:off x="2336799" y="12859187"/>
            <a:ext cx="4290647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44546A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pic>
        <p:nvPicPr>
          <p:cNvPr id="43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Shape 44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rgbClr val="8497B0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rgbClr val="8497B0"/>
                </a:solidFill>
              </a:defRPr>
            </a:lvl2pPr>
            <a:lvl3pPr marL="1165860" indent="-480060">
              <a:buFontTx/>
              <a:defRPr sz="4200">
                <a:solidFill>
                  <a:srgbClr val="8497B0"/>
                </a:solidFill>
              </a:defRPr>
            </a:lvl3pPr>
            <a:lvl4pPr marL="1562100" indent="-533400">
              <a:buFontTx/>
              <a:defRPr sz="4200">
                <a:solidFill>
                  <a:srgbClr val="8497B0"/>
                </a:solidFill>
              </a:defRPr>
            </a:lvl4pPr>
            <a:lvl5pPr marL="1905000" indent="-533400">
              <a:buFontTx/>
              <a:defRPr sz="4200">
                <a:solidFill>
                  <a:srgbClr val="8497B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Terraform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4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665" name="Shape 665"/>
          <p:cNvSpPr/>
          <p:nvPr/>
        </p:nvSpPr>
        <p:spPr>
          <a:xfrm>
            <a:off x="1701674" y="8644"/>
            <a:ext cx="12838854" cy="1063382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66" name="Shape 666"/>
          <p:cNvSpPr>
            <a:spLocks noGrp="1"/>
          </p:cNvSpPr>
          <p:nvPr>
            <p:ph type="title"/>
          </p:nvPr>
        </p:nvSpPr>
        <p:spPr>
          <a:xfrm>
            <a:off x="3803101" y="5482141"/>
            <a:ext cx="8636001" cy="2751718"/>
          </a:xfrm>
          <a:prstGeom prst="rect">
            <a:avLst/>
          </a:prstGeom>
        </p:spPr>
        <p:txBody>
          <a:bodyPr/>
          <a:lstStyle>
            <a:lvl1pPr algn="ctr"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667" name="Shape 66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668" name="Shape 6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Hashicor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1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1"/>
                </a:solidFill>
              </a:defRPr>
            </a:lvl2pPr>
            <a:lvl3pPr marL="1165860" indent="-480060">
              <a:buFontTx/>
              <a:defRPr sz="4200">
                <a:solidFill>
                  <a:schemeClr val="accent1"/>
                </a:solidFill>
              </a:defRPr>
            </a:lvl3pPr>
            <a:lvl4pPr marL="1562100" indent="-533400">
              <a:buFontTx/>
              <a:defRPr sz="4200">
                <a:solidFill>
                  <a:schemeClr val="accent1"/>
                </a:solidFill>
              </a:defRPr>
            </a:lvl4pPr>
            <a:lvl5pPr marL="1905000" indent="-533400">
              <a:buFontTx/>
              <a:defRPr sz="4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hape 5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58" name="Shape 58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59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Hashicorp Su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Shape 68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69" name="Shape 69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2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2"/>
                </a:solidFill>
              </a:defRPr>
            </a:lvl2pPr>
            <a:lvl3pPr marL="1165860" indent="-480060">
              <a:buFontTx/>
              <a:defRPr sz="4200">
                <a:solidFill>
                  <a:schemeClr val="accent2"/>
                </a:solidFill>
              </a:defRPr>
            </a:lvl3pPr>
            <a:lvl4pPr marL="1562100" indent="-533400">
              <a:buFontTx/>
              <a:defRPr sz="4200">
                <a:solidFill>
                  <a:schemeClr val="accent2"/>
                </a:solidFill>
              </a:defRPr>
            </a:lvl4pPr>
            <a:lvl5pPr marL="1905000" indent="-533400">
              <a:buFontTx/>
              <a:defRPr sz="4200">
                <a:solidFill>
                  <a:schemeClr val="accent2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hape 71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72" name="Shape 72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73" name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234" y="1817714"/>
            <a:ext cx="2374966" cy="2374961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Terra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image5.png"/>
          <p:cNvPicPr>
            <a:picLocks/>
          </p:cNvPicPr>
          <p:nvPr/>
        </p:nvPicPr>
        <p:blipFill>
          <a:blip r:embed="rId2"/>
          <a:srcRect l="330" b="962"/>
          <a:stretch>
            <a:fillRect/>
          </a:stretch>
        </p:blipFill>
        <p:spPr>
          <a:xfrm>
            <a:off x="379" y="2519"/>
            <a:ext cx="24383646" cy="13711032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2064173" y="3107573"/>
            <a:ext cx="20255655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83" name="Shape 83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84" name="Shape 84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4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4"/>
                </a:solidFill>
              </a:defRPr>
            </a:lvl2pPr>
            <a:lvl3pPr marL="1165860" indent="-480060">
              <a:buFontTx/>
              <a:defRPr sz="4200">
                <a:solidFill>
                  <a:schemeClr val="accent4"/>
                </a:solidFill>
              </a:defRPr>
            </a:lvl3pPr>
            <a:lvl4pPr marL="1562100" indent="-533400">
              <a:buFontTx/>
              <a:defRPr sz="4200">
                <a:solidFill>
                  <a:schemeClr val="accent4"/>
                </a:solidFill>
              </a:defRPr>
            </a:lvl4pPr>
            <a:lvl5pPr marL="1905000" indent="-533400">
              <a:buFontTx/>
              <a:defRPr sz="4200">
                <a:solidFill>
                  <a:schemeClr val="accent4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hape 85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</a:t>
            </a:r>
            <a:r>
              <a:rPr lang="en-US" dirty="0"/>
              <a:t>9</a:t>
            </a:r>
            <a:r>
              <a:rPr dirty="0"/>
              <a:t> HashiCorp</a:t>
            </a:r>
          </a:p>
        </p:txBody>
      </p:sp>
      <p:sp>
        <p:nvSpPr>
          <p:cNvPr id="86" name="Shape 86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87" name="image6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570" y="1933429"/>
            <a:ext cx="1914630" cy="1985830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V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image7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61" y="1634"/>
            <a:ext cx="24382878" cy="13712732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Shape 96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97" name="Shape 97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98" name="Shape 98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1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1"/>
                </a:solidFill>
              </a:defRPr>
            </a:lvl2pPr>
            <a:lvl3pPr marL="1165860" indent="-480060">
              <a:buFontTx/>
              <a:defRPr sz="4200">
                <a:solidFill>
                  <a:schemeClr val="accent1"/>
                </a:solidFill>
              </a:defRPr>
            </a:lvl3pPr>
            <a:lvl4pPr marL="1562100" indent="-533400">
              <a:buFontTx/>
              <a:defRPr sz="4200">
                <a:solidFill>
                  <a:schemeClr val="accent1"/>
                </a:solidFill>
              </a:defRPr>
            </a:lvl4pPr>
            <a:lvl5pPr marL="1905000" indent="-533400">
              <a:buFontTx/>
              <a:defRPr sz="42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9" name="Shape 99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00" name="Shape 100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01" name="image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077" y="2000989"/>
            <a:ext cx="1249617" cy="1898449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Shape 1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Cons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9.png"/>
          <p:cNvPicPr>
            <a:picLocks/>
          </p:cNvPicPr>
          <p:nvPr/>
        </p:nvPicPr>
        <p:blipFill>
          <a:blip r:embed="rId2"/>
          <a:srcRect r="17890" b="18076"/>
          <a:stretch>
            <a:fillRect/>
          </a:stretch>
        </p:blipFill>
        <p:spPr>
          <a:xfrm>
            <a:off x="-1588" y="-199"/>
            <a:ext cx="24387241" cy="13716421"/>
          </a:xfrm>
          <a:prstGeom prst="rect">
            <a:avLst/>
          </a:prstGeom>
          <a:ln w="12700">
            <a:miter lim="400000"/>
          </a:ln>
        </p:spPr>
      </p:pic>
      <p:sp>
        <p:nvSpPr>
          <p:cNvPr id="110" name="Shape 110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6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6"/>
                </a:solidFill>
              </a:defRPr>
            </a:lvl2pPr>
            <a:lvl3pPr marL="1165860" indent="-480060">
              <a:buFontTx/>
              <a:defRPr sz="4200">
                <a:solidFill>
                  <a:schemeClr val="accent6"/>
                </a:solidFill>
              </a:defRPr>
            </a:lvl3pPr>
            <a:lvl4pPr marL="1562100" indent="-533400">
              <a:buFontTx/>
              <a:defRPr sz="4200">
                <a:solidFill>
                  <a:schemeClr val="accent6"/>
                </a:solidFill>
              </a:defRPr>
            </a:lvl4pPr>
            <a:lvl5pPr marL="1905000" indent="-533400">
              <a:buFontTx/>
              <a:defRPr sz="4200">
                <a:solidFill>
                  <a:schemeClr val="accent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3" name="Shape 113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14" name="Shape 114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15" name="image1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1079" y="2004757"/>
            <a:ext cx="1249612" cy="1843174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- Nom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7.png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61" y="1634"/>
            <a:ext cx="24382878" cy="13712732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1701674" y="3082173"/>
            <a:ext cx="12838854" cy="10633828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pPr algn="ctr">
              <a:lnSpc>
                <a:spcPct val="100000"/>
              </a:lnSpc>
              <a:spcBef>
                <a:spcPts val="0"/>
              </a:spcBef>
              <a:defRPr sz="3400" b="0"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1531601" cy="4927600"/>
          </a:xfrm>
          <a:prstGeom prst="rect">
            <a:avLst/>
          </a:prstGeom>
        </p:spPr>
        <p:txBody>
          <a:bodyPr anchor="b"/>
          <a:lstStyle>
            <a:lvl1pPr>
              <a:spcBef>
                <a:spcPts val="2500"/>
              </a:spcBef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2336799" y="10414000"/>
            <a:ext cx="11531601" cy="2374961"/>
          </a:xfrm>
          <a:prstGeom prst="rect">
            <a:avLst/>
          </a:prstGeom>
          <a:ln w="12700"/>
        </p:spPr>
        <p:txBody>
          <a:bodyPr lIns="0" tIns="0" rIns="0" bIns="0">
            <a:normAutofit/>
          </a:bodyPr>
          <a:lstStyle>
            <a:lvl1pPr marL="0" indent="0">
              <a:buSzTx/>
              <a:buFontTx/>
              <a:buNone/>
              <a:defRPr sz="4200">
                <a:solidFill>
                  <a:schemeClr val="accent5"/>
                </a:solidFill>
              </a:defRPr>
            </a:lvl1pPr>
            <a:lvl2pPr marL="0" indent="342900">
              <a:buSzTx/>
              <a:buFontTx/>
              <a:buNone/>
              <a:defRPr sz="4200">
                <a:solidFill>
                  <a:schemeClr val="accent5"/>
                </a:solidFill>
              </a:defRPr>
            </a:lvl2pPr>
            <a:lvl3pPr marL="1165860" indent="-480060">
              <a:buFontTx/>
              <a:defRPr sz="4200">
                <a:solidFill>
                  <a:schemeClr val="accent5"/>
                </a:solidFill>
              </a:defRPr>
            </a:lvl3pPr>
            <a:lvl4pPr marL="1562100" indent="-533400">
              <a:buFontTx/>
              <a:defRPr sz="4200">
                <a:solidFill>
                  <a:schemeClr val="accent5"/>
                </a:solidFill>
              </a:defRPr>
            </a:lvl4pPr>
            <a:lvl5pPr marL="1905000" indent="-533400">
              <a:buFontTx/>
              <a:defRPr sz="4200">
                <a:solidFill>
                  <a:schemeClr val="accent5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/>
          <p:nvPr/>
        </p:nvSpPr>
        <p:spPr>
          <a:xfrm>
            <a:off x="2336799" y="12859187"/>
            <a:ext cx="4311489" cy="2794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 b="0">
                <a:solidFill>
                  <a:srgbClr val="AFABAB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Copyright © 2017 HashiCorp</a:t>
            </a:r>
          </a:p>
        </p:txBody>
      </p:sp>
      <p:sp>
        <p:nvSpPr>
          <p:cNvPr id="128" name="Shape 128"/>
          <p:cNvSpPr/>
          <p:nvPr/>
        </p:nvSpPr>
        <p:spPr>
          <a:xfrm>
            <a:off x="2856461" y="1387717"/>
            <a:ext cx="2938849" cy="3081870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21919" tIns="121919" rIns="121919" bIns="121919"/>
          <a:lstStyle/>
          <a:p>
            <a:pPr>
              <a:lnSpc>
                <a:spcPct val="100000"/>
              </a:lnSpc>
              <a:spcBef>
                <a:spcPts val="0"/>
              </a:spcBef>
              <a:defRPr sz="34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29" name="image1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439" y="1806282"/>
            <a:ext cx="1423143" cy="205386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219199" y="184149"/>
            <a:ext cx="21945601" cy="301625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 anchor="ctr"/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219199" y="3200399"/>
            <a:ext cx="21945601" cy="105156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121919" tIns="121919" rIns="121919" bIns="1219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785599" y="12343130"/>
            <a:ext cx="5689601" cy="739141"/>
          </a:xfrm>
          <a:prstGeom prst="rect">
            <a:avLst/>
          </a:prstGeom>
          <a:ln w="25400">
            <a:miter lim="400000"/>
          </a:ln>
        </p:spPr>
        <p:txBody>
          <a:bodyPr wrap="none" lIns="121919" tIns="121919" rIns="121919" bIns="121919" anchor="ctr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fld id="{86CB4B4D-7CA3-9044-876B-883B54F8677D}" type="slidenum">
              <a:rPr/>
              <a:t>‹#›</a:t>
            </a:fld>
            <a:endParaRPr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80" r:id="rId27"/>
    <p:sldLayoutId id="2147483683" r:id="rId28"/>
    <p:sldLayoutId id="2147483686" r:id="rId29"/>
    <p:sldLayoutId id="2147483687" r:id="rId30"/>
  </p:sldLayoutIdLst>
  <p:transition spd="med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1pPr>
      <a:lvl2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2pPr>
      <a:lvl3pPr marL="1325879" marR="0" indent="-1325879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3pPr>
      <a:lvl4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4pPr>
      <a:lvl5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5pPr>
      <a:lvl6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6pPr>
      <a:lvl7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7pPr>
      <a:lvl8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8pPr>
      <a:lvl9pPr marL="1473200" marR="0" indent="-147320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11600" b="1" i="0" u="none" strike="noStrike" cap="none" spc="0" baseline="0">
          <a:ln>
            <a:noFill/>
          </a:ln>
          <a:solidFill>
            <a:srgbClr val="000000"/>
          </a:solidFill>
          <a:uFillTx/>
          <a:latin typeface="Tahoma"/>
          <a:ea typeface="Tahoma"/>
          <a:cs typeface="Tahoma"/>
          <a:sym typeface="Tahoma"/>
        </a:defRPr>
      </a:lvl9pPr>
    </p:titleStyle>
    <p:bodyStyle>
      <a:lvl1pPr marL="604157" marR="0" indent="-604157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1pPr>
      <a:lvl2pPr marL="1162050" marR="0" indent="-70485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2pPr>
      <a:lvl3pPr marL="1760220" marR="0" indent="-84582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3pPr>
      <a:lvl4pPr marL="23114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4pPr>
      <a:lvl5pPr marL="27686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5pPr>
      <a:lvl6pPr marL="32258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6pPr>
      <a:lvl7pPr marL="36830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7pPr>
      <a:lvl8pPr marL="41402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8pPr>
      <a:lvl9pPr marL="4597400" marR="0" indent="-93980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sz="7400" b="0" i="0" u="none" strike="noStrike" cap="none" spc="0" baseline="0">
          <a:ln>
            <a:noFill/>
          </a:ln>
          <a:solidFill>
            <a:srgbClr val="000000"/>
          </a:solidFill>
          <a:uFillTx/>
          <a:latin typeface="Verdana"/>
          <a:ea typeface="Verdana"/>
          <a:cs typeface="Verdana"/>
          <a:sym typeface="Verdana"/>
        </a:defRPr>
      </a:lvl9pPr>
    </p:bodyStyle>
    <p:otherStyle>
      <a:lvl1pPr marL="0" marR="0" indent="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1pPr>
      <a:lvl2pPr marL="0" marR="0" indent="3429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2pPr>
      <a:lvl3pPr marL="1051560" marR="0" indent="-36576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3pPr>
      <a:lvl4pPr marL="14351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4pPr>
      <a:lvl5pPr marL="17780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5pPr>
      <a:lvl6pPr marL="21209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6pPr>
      <a:lvl7pPr marL="24638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7pPr>
      <a:lvl8pPr marL="28067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8pPr>
      <a:lvl9pPr marL="3149600" marR="0" indent="-406400" algn="r" defTabSz="18288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3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Verdan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oger@hashicorp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rraform.io/docs/cloud/sentinel/manage-policies.html#policies-and-policy-sets" TargetMode="Externa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berlind/se-hangout-9-25-201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rberlind/sentinel-policy-sets-for-tfc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hashicorp.com/sentinel" TargetMode="External"/><Relationship Id="rId7" Type="http://schemas.openxmlformats.org/officeDocument/2006/relationships/hyperlink" Target="https://github.com/rberlind/HashiConf-2019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s://www.hashicorp.com/resources/writing-and-testing-sentinel-policies-for-terraform" TargetMode="External"/><Relationship Id="rId5" Type="http://schemas.openxmlformats.org/officeDocument/2006/relationships/hyperlink" Target="https://github.com/hashicorp/terraform-guides/tree/master/governance" TargetMode="External"/><Relationship Id="rId4" Type="http://schemas.openxmlformats.org/officeDocument/2006/relationships/hyperlink" Target="https://www.terraform.io/docs/cloud/sentinel/index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roger@hashicorp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hashicorp.com/sentinel/intro/getting-started/install" TargetMode="External"/><Relationship Id="rId3" Type="http://schemas.openxmlformats.org/officeDocument/2006/relationships/hyperlink" Target="https://www.terraform.io/docs/cloud/sentinel/index.html" TargetMode="External"/><Relationship Id="rId7" Type="http://schemas.openxmlformats.org/officeDocument/2006/relationships/hyperlink" Target="https://github.com/features/action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hyperlink" Target="https://www.terraform.io/docs/cloud/sentinel/manage-policies.html#policies-and-policy-sets" TargetMode="External"/><Relationship Id="rId5" Type="http://schemas.openxmlformats.org/officeDocument/2006/relationships/hyperlink" Target="https://www.terraform.io/docs/cloud/vcs/index.html" TargetMode="External"/><Relationship Id="rId4" Type="http://schemas.openxmlformats.org/officeDocument/2006/relationships/hyperlink" Target="https://www.terraform.io/docs/cloud/users-teams-organizations/organization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emf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9024601" cy="4174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10000"/>
              </a:lnSpc>
              <a:spcBef>
                <a:spcPts val="2600"/>
              </a:spcBef>
              <a:defRPr sz="7500"/>
            </a:lvl1pPr>
          </a:lstStyle>
          <a:p>
            <a:r>
              <a:rPr lang="en-US" dirty="0"/>
              <a:t>Using Sentinel Policies Across Multiple Terraform Cloud Organizations</a:t>
            </a:r>
            <a:endParaRPr dirty="0"/>
          </a:p>
        </p:txBody>
      </p:sp>
      <p:sp>
        <p:nvSpPr>
          <p:cNvPr id="711" name="Shape 711"/>
          <p:cNvSpPr>
            <a:spLocks noGrp="1"/>
          </p:cNvSpPr>
          <p:nvPr>
            <p:ph type="body" sz="quarter" idx="1"/>
          </p:nvPr>
        </p:nvSpPr>
        <p:spPr>
          <a:xfrm>
            <a:off x="2519679" y="9638148"/>
            <a:ext cx="17070648" cy="301105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Roger Berlind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Sr. Solutions Engineer, HashiCorp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Email: </a:t>
            </a:r>
            <a:r>
              <a:rPr lang="en-US" sz="4800" dirty="0">
                <a:solidFill>
                  <a:schemeClr val="bg1"/>
                </a:solidFill>
                <a:hlinkClick r:id="rId3"/>
              </a:rPr>
              <a:t>roger@hashicorp.com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A87030-B22B-8340-8A6A-D8EB267266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Sentinel includes several standard imports.</a:t>
            </a:r>
          </a:p>
          <a:p>
            <a:r>
              <a:rPr lang="en-US" dirty="0"/>
              <a:t>Terraform adds some additional imports: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tfplan </a:t>
            </a:r>
            <a:r>
              <a:rPr lang="en-US" dirty="0"/>
              <a:t>import gives access to the Terraform plan used by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tfconfig </a:t>
            </a:r>
            <a:r>
              <a:rPr lang="en-US" dirty="0"/>
              <a:t>import gives access to the Terraform configuration (the Terraform code) used by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tfstate </a:t>
            </a:r>
            <a:r>
              <a:rPr lang="en-US" dirty="0"/>
              <a:t>import gives access to the current state of the workspace of the current run.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tfrun</a:t>
            </a:r>
            <a:r>
              <a:rPr lang="en-US" dirty="0"/>
              <a:t> import gives access to workspace and cost estimate data of the current run.</a:t>
            </a:r>
          </a:p>
          <a:p>
            <a:r>
              <a:rPr lang="en-US" dirty="0"/>
              <a:t>Mocks corresponding to these 4 imports can be generated from TFC Plans for use with the Sentinel Simulator.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630FC89-1145-9C4E-BEDD-8AE5BE2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Sentinel Imports in Terraform</a:t>
            </a:r>
          </a:p>
        </p:txBody>
      </p:sp>
    </p:spTree>
    <p:extLst>
      <p:ext uri="{BB962C8B-B14F-4D97-AF65-F5344CB8AC3E}">
        <p14:creationId xmlns:p14="http://schemas.microsoft.com/office/powerpoint/2010/main" val="26819835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5257800"/>
            <a:ext cx="18546120" cy="4927600"/>
          </a:xfrm>
        </p:spPr>
        <p:txBody>
          <a:bodyPr anchor="ctr"/>
          <a:lstStyle/>
          <a:p>
            <a:r>
              <a:rPr lang="en-US" dirty="0"/>
              <a:t>Managing Sentinel Policies Across Multiple TFC Organizations</a:t>
            </a:r>
          </a:p>
        </p:txBody>
      </p:sp>
    </p:spTree>
    <p:extLst>
      <p:ext uri="{BB962C8B-B14F-4D97-AF65-F5344CB8AC3E}">
        <p14:creationId xmlns:p14="http://schemas.microsoft.com/office/powerpoint/2010/main" val="309462581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72E31DD-5AAF-DC40-A209-45EE7FE68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869" y="783573"/>
            <a:ext cx="21746797" cy="1437113"/>
          </a:xfrm>
        </p:spPr>
        <p:txBody>
          <a:bodyPr/>
          <a:lstStyle/>
          <a:p>
            <a:r>
              <a:rPr lang="en-US"/>
              <a:t>The Old Way of Managing Policies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6EC05F-121A-C248-B873-F2F4A7491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91" y="2089150"/>
            <a:ext cx="16387264" cy="110177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EB40B6-9E3B-7147-AAF6-6E3C7756F059}"/>
              </a:ext>
            </a:extLst>
          </p:cNvPr>
          <p:cNvSpPr txBox="1"/>
          <p:nvPr/>
        </p:nvSpPr>
        <p:spPr>
          <a:xfrm>
            <a:off x="1802671" y="3650428"/>
            <a:ext cx="4728755" cy="2280109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b">
            <a:spAutoFit/>
          </a:bodyPr>
          <a:lstStyle/>
          <a:p>
            <a:pPr marL="0" marR="0" indent="0" defTabSz="1828800" rtl="0" fontAlgn="auto" latinLnBrk="0" hangingPunct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ahoma"/>
                <a:ea typeface="Tahoma"/>
                <a:cs typeface="Tahoma"/>
                <a:sym typeface="Tahoma"/>
              </a:rPr>
              <a:t>In the past, Sentinel policies were created in the TFC UI itself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53D4699-BEB5-2A43-833E-F9975A8B69AD}"/>
              </a:ext>
            </a:extLst>
          </p:cNvPr>
          <p:cNvGrpSpPr/>
          <p:nvPr/>
        </p:nvGrpSpPr>
        <p:grpSpPr>
          <a:xfrm>
            <a:off x="1802670" y="9404075"/>
            <a:ext cx="6714313" cy="2280109"/>
            <a:chOff x="1802670" y="9404075"/>
            <a:chExt cx="6714313" cy="228010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08FFE3-9C4E-774F-9073-4E4CA294B027}"/>
                </a:ext>
              </a:extLst>
            </p:cNvPr>
            <p:cNvSpPr txBox="1"/>
            <p:nvPr/>
          </p:nvSpPr>
          <p:spPr>
            <a:xfrm>
              <a:off x="1802670" y="9404075"/>
              <a:ext cx="4728755" cy="2280109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b">
              <a:spAutoFit/>
            </a:bodyPr>
            <a:lstStyle/>
            <a:p>
              <a:pPr marL="0" marR="0" indent="0" defTabSz="1828800" rtl="0" fontAlgn="auto" latinLnBrk="0" hangingPunct="0">
                <a:lnSpc>
                  <a:spcPct val="80000"/>
                </a:lnSpc>
                <a:spcBef>
                  <a:spcPts val="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4000" b="0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Tahoma"/>
                  <a:ea typeface="Tahoma"/>
                  <a:cs typeface="Tahoma"/>
                  <a:sym typeface="Tahoma"/>
                </a:rPr>
                <a:t>Code had to be typed or pasted into this small window</a:t>
              </a:r>
            </a:p>
          </p:txBody>
        </p:sp>
        <p:sp>
          <p:nvSpPr>
            <p:cNvPr id="10" name="Right Arrow 9">
              <a:extLst>
                <a:ext uri="{FF2B5EF4-FFF2-40B4-BE49-F238E27FC236}">
                  <a16:creationId xmlns:a16="http://schemas.microsoft.com/office/drawing/2014/main" id="{EE2F85A2-07C8-134F-9C48-54E25B9CEF20}"/>
                </a:ext>
              </a:extLst>
            </p:cNvPr>
            <p:cNvSpPr/>
            <p:nvPr/>
          </p:nvSpPr>
          <p:spPr>
            <a:xfrm>
              <a:off x="6792685" y="10136777"/>
              <a:ext cx="1724298" cy="783772"/>
            </a:xfrm>
            <a:prstGeom prst="rightArrow">
              <a:avLst/>
            </a:prstGeom>
            <a:solidFill>
              <a:srgbClr val="FF0000"/>
            </a:solidFill>
            <a:ln w="254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ctr">
              <a:spAutoFit/>
            </a:bodyPr>
            <a:lstStyle/>
            <a:p>
              <a:pPr marL="0" marR="0" indent="0" algn="l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4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022252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023952-C606-2B42-968E-4A0AD0151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3186" y="2851929"/>
            <a:ext cx="21745481" cy="9738360"/>
          </a:xfrm>
        </p:spPr>
        <p:txBody>
          <a:bodyPr/>
          <a:lstStyle/>
          <a:p>
            <a:r>
              <a:rPr lang="en-US"/>
              <a:t>At the end of 2018, </a:t>
            </a:r>
            <a:r>
              <a:rPr lang="en-US">
                <a:hlinkClick r:id="rId2"/>
              </a:rPr>
              <a:t>Policy Sets</a:t>
            </a:r>
            <a:r>
              <a:rPr lang="en-US"/>
              <a:t> were added to Terraform Cloud.</a:t>
            </a:r>
          </a:p>
          <a:p>
            <a:pPr lvl="1"/>
            <a:r>
              <a:rPr lang="en-US"/>
              <a:t>They allowed groups of policies to be selectively applied to workspaces in an organization.</a:t>
            </a:r>
          </a:p>
          <a:p>
            <a:pPr lvl="1"/>
            <a:r>
              <a:rPr lang="en-US"/>
              <a:t>But they still used the policies edited within the TFC UI.</a:t>
            </a:r>
          </a:p>
          <a:p>
            <a:r>
              <a:rPr lang="en-US"/>
              <a:t>A few months ago, VCS-Enabled Policy Sets were added to TFC.</a:t>
            </a:r>
          </a:p>
          <a:p>
            <a:pPr lvl="1"/>
            <a:r>
              <a:rPr lang="en-US"/>
              <a:t>Now, instead of pasting policies into the TFC UI, you point your policy sets against VCS repositories.</a:t>
            </a:r>
          </a:p>
          <a:p>
            <a:pPr lvl="1"/>
            <a:r>
              <a:rPr lang="en-US"/>
              <a:t>You can also specify the VCS branch and policies path.</a:t>
            </a:r>
          </a:p>
          <a:p>
            <a:pPr lvl="1"/>
            <a:r>
              <a:rPr lang="en-US"/>
              <a:t>This gives better versioning of policies and enables the same policies to be used across multiple TFC organizations.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044D431-6CED-DF4A-B012-5FA32EAF1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New and Better Way</a:t>
            </a:r>
          </a:p>
        </p:txBody>
      </p:sp>
    </p:spTree>
    <p:extLst>
      <p:ext uri="{BB962C8B-B14F-4D97-AF65-F5344CB8AC3E}">
        <p14:creationId xmlns:p14="http://schemas.microsoft.com/office/powerpoint/2010/main" val="18303282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339587-01FD-074B-8C8F-DFB1A2BF9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69" y="488443"/>
            <a:ext cx="19334661" cy="1273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124873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4885509"/>
            <a:ext cx="18546120" cy="7811588"/>
          </a:xfrm>
        </p:spPr>
        <p:txBody>
          <a:bodyPr anchor="ctr"/>
          <a:lstStyle/>
          <a:p>
            <a:r>
              <a:rPr lang="en-US" dirty="0"/>
              <a:t>Demo</a:t>
            </a:r>
            <a:br>
              <a:rPr lang="en-US" dirty="0"/>
            </a:br>
            <a:br>
              <a:rPr lang="en-US" dirty="0"/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 required artifacts are in these repositories: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Terraform code: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https://github.com/rberlind/se-hangout-9-25-2019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Sentinel Policy Sets and Policies</a:t>
            </a:r>
            <a:br>
              <a:rPr lang="en-US" sz="4400" b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44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https://github.com/rberlind/sentinel-policy-sets-for-tfc</a:t>
            </a:r>
            <a:br>
              <a:rPr lang="en-US" sz="4400" b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55959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A943DC-3CFE-6649-98E3-30A0C86AA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how policies stored in a GitHub repository can be shared across two Terraform Cloud organizations.</a:t>
            </a:r>
          </a:p>
          <a:p>
            <a:r>
              <a:rPr lang="en-US" dirty="0"/>
              <a:t>Show how the Sentinel policies restrict provisioning of VMs.</a:t>
            </a:r>
          </a:p>
          <a:p>
            <a:r>
              <a:rPr lang="en-US" dirty="0"/>
              <a:t>Show how changing a policy in the GitHub repository automatically updates the version of it that both organizations use.</a:t>
            </a:r>
          </a:p>
          <a:p>
            <a:r>
              <a:rPr lang="en-US" dirty="0"/>
              <a:t>Show how doing a pull request against the master branch triggers one or more GitHub Actions to run Sentinel Simulator test cases.</a:t>
            </a:r>
          </a:p>
          <a:p>
            <a:pPr lvl="1"/>
            <a:r>
              <a:rPr lang="en-US" dirty="0"/>
              <a:t>Note that test cases are only run against policy sets that had changes.</a:t>
            </a:r>
          </a:p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62433-FD9E-604D-91B8-1EFA48A45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of Sentinel Policy Sets and Policies</a:t>
            </a:r>
          </a:p>
        </p:txBody>
      </p:sp>
    </p:spTree>
    <p:extLst>
      <p:ext uri="{BB962C8B-B14F-4D97-AF65-F5344CB8AC3E}">
        <p14:creationId xmlns:p14="http://schemas.microsoft.com/office/powerpoint/2010/main" val="116562491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AD1DD-AEBB-2B49-8DFB-718D41B42F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Sentinel Docs:</a:t>
            </a:r>
          </a:p>
          <a:p>
            <a:pPr lvl="1"/>
            <a:r>
              <a:rPr lang="en-US" u="sng" dirty="0">
                <a:hlinkClick r:id="rId3"/>
              </a:rPr>
              <a:t>https://docs.hashicorp.com/sentinel</a:t>
            </a:r>
            <a:endParaRPr lang="en-US" dirty="0"/>
          </a:p>
          <a:p>
            <a:r>
              <a:rPr lang="en-US" dirty="0"/>
              <a:t>Terraform Sentinel Docs:</a:t>
            </a:r>
          </a:p>
          <a:p>
            <a:pPr lvl="1"/>
            <a:r>
              <a:rPr lang="en-US" u="sng" dirty="0">
                <a:hlinkClick r:id="rId4"/>
              </a:rPr>
              <a:t>https://www.terraform.io/docs/cloud/sentinel/index.html</a:t>
            </a:r>
            <a:endParaRPr lang="en-US" dirty="0"/>
          </a:p>
          <a:p>
            <a:r>
              <a:rPr lang="en-US" dirty="0"/>
              <a:t>GitHub Repository with Sample Terraform Sentinel Policies for AWS, Azure, GCP, and VMware:</a:t>
            </a:r>
          </a:p>
          <a:p>
            <a:pPr lvl="1"/>
            <a:r>
              <a:rPr lang="en-US" u="sng" dirty="0">
                <a:hlinkClick r:id="rId5"/>
              </a:rPr>
              <a:t>https://github.com/hashicorp/terraform-guides/tree/master/governance</a:t>
            </a:r>
            <a:endParaRPr lang="en-US" u="sng" dirty="0"/>
          </a:p>
          <a:p>
            <a:r>
              <a:rPr lang="en-US" dirty="0"/>
              <a:t>My Guide for Writing and Testing Sentinel Policies for Terraform:</a:t>
            </a:r>
          </a:p>
          <a:p>
            <a:pPr lvl="1"/>
            <a:r>
              <a:rPr lang="en-US">
                <a:hlinkClick r:id="rId6"/>
              </a:rPr>
              <a:t>https://www.hashicorp.com/resources/writing-and-testing-sentinel-policies-for-terraform</a:t>
            </a:r>
            <a:endParaRPr lang="en-US"/>
          </a:p>
          <a:p>
            <a:r>
              <a:rPr lang="en-US" dirty="0"/>
              <a:t>My HashiConf 2019 Presentation about testing Terraform Sentinel Policies with Generated Mocks:</a:t>
            </a:r>
          </a:p>
          <a:p>
            <a:pPr lvl="1"/>
            <a:r>
              <a:rPr lang="en-US">
                <a:hlinkClick r:id="rId7"/>
              </a:rPr>
              <a:t>https://github.com/rberlind/HashiConf-2019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5020B0-916E-1F48-87D8-0A57C0D49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Useful Links</a:t>
            </a:r>
          </a:p>
        </p:txBody>
      </p:sp>
    </p:spTree>
    <p:extLst>
      <p:ext uri="{BB962C8B-B14F-4D97-AF65-F5344CB8AC3E}">
        <p14:creationId xmlns:p14="http://schemas.microsoft.com/office/powerpoint/2010/main" val="29147007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xfrm>
            <a:off x="2336799" y="5257800"/>
            <a:ext cx="19024601" cy="417495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10000"/>
              </a:lnSpc>
              <a:spcBef>
                <a:spcPts val="2600"/>
              </a:spcBef>
              <a:defRPr sz="7500"/>
            </a:lvl1pPr>
          </a:lstStyle>
          <a:p>
            <a:r>
              <a:rPr lang="en-US" dirty="0"/>
              <a:t>Using Sentinel Policies Across Multiple Terraform Cloud Organizations</a:t>
            </a:r>
            <a:endParaRPr dirty="0"/>
          </a:p>
        </p:txBody>
      </p:sp>
      <p:sp>
        <p:nvSpPr>
          <p:cNvPr id="711" name="Shape 711"/>
          <p:cNvSpPr>
            <a:spLocks noGrp="1"/>
          </p:cNvSpPr>
          <p:nvPr>
            <p:ph type="body" sz="quarter" idx="1"/>
          </p:nvPr>
        </p:nvSpPr>
        <p:spPr>
          <a:xfrm>
            <a:off x="2519679" y="9638148"/>
            <a:ext cx="17070648" cy="301105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Roger Berlind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Sr. Solutions Engineer, HashiCorp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solidFill>
                  <a:schemeClr val="accent1"/>
                </a:solidFill>
              </a:defRPr>
            </a:pPr>
            <a:r>
              <a:rPr lang="en-US" sz="4800" dirty="0">
                <a:solidFill>
                  <a:schemeClr val="bg1"/>
                </a:solidFill>
              </a:rPr>
              <a:t>Email: </a:t>
            </a:r>
            <a:r>
              <a:rPr lang="en-US" sz="4800" dirty="0">
                <a:solidFill>
                  <a:schemeClr val="bg1"/>
                </a:solidFill>
                <a:hlinkClick r:id="rId3"/>
              </a:rPr>
              <a:t>roger@hashicorp.com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494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6600" dirty="0"/>
              <a:t>The primary objective of this session is to show how </a:t>
            </a:r>
            <a:r>
              <a:rPr lang="en-US" sz="6600" dirty="0">
                <a:hlinkClick r:id="rId3"/>
              </a:rPr>
              <a:t>Sentinel</a:t>
            </a:r>
            <a:r>
              <a:rPr lang="en-US" sz="6600" dirty="0"/>
              <a:t> policies can easily be  used across multiple Terraform Cloud (TFC) </a:t>
            </a:r>
            <a:r>
              <a:rPr lang="en-US" sz="6600" dirty="0">
                <a:hlinkClick r:id="rId4"/>
              </a:rPr>
              <a:t>organizations</a:t>
            </a:r>
            <a:r>
              <a:rPr lang="en-US" sz="6600" dirty="0"/>
              <a:t> by leveraging TFC's </a:t>
            </a:r>
            <a:r>
              <a:rPr lang="en-US" sz="6600" dirty="0">
                <a:hlinkClick r:id="rId5"/>
              </a:rPr>
              <a:t>VCS integrations</a:t>
            </a:r>
            <a:r>
              <a:rPr lang="en-US" sz="6600" dirty="0"/>
              <a:t> and </a:t>
            </a:r>
            <a:r>
              <a:rPr lang="en-US" sz="6600" dirty="0">
                <a:hlinkClick r:id="rId6"/>
              </a:rPr>
              <a:t>Policy Sets</a:t>
            </a:r>
            <a:r>
              <a:rPr lang="en-US" sz="6600" dirty="0"/>
              <a:t>.</a:t>
            </a:r>
          </a:p>
          <a:p>
            <a:r>
              <a:rPr lang="en-US" sz="6600" dirty="0"/>
              <a:t>A secondary objective is to show how </a:t>
            </a:r>
            <a:r>
              <a:rPr lang="en-US" sz="6600" dirty="0">
                <a:hlinkClick r:id="rId7"/>
              </a:rPr>
              <a:t>GitHub Actions</a:t>
            </a:r>
            <a:r>
              <a:rPr lang="en-US" sz="6600" dirty="0"/>
              <a:t> can be used to automatically run </a:t>
            </a:r>
            <a:r>
              <a:rPr lang="en-US" sz="6600" dirty="0">
                <a:hlinkClick r:id="rId8"/>
              </a:rPr>
              <a:t>Sentinel Simulator</a:t>
            </a:r>
            <a:r>
              <a:rPr lang="en-US" sz="6600" dirty="0"/>
              <a:t> test cases against policies modified in pull requests.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77803721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All the standard VCS benefits including version history, change control, and collaboration</a:t>
            </a:r>
          </a:p>
          <a:p>
            <a:pPr marL="22225" indent="0" algn="ctr">
              <a:buNone/>
            </a:pPr>
            <a:r>
              <a:rPr lang="en-US" sz="6600" dirty="0"/>
              <a:t>+</a:t>
            </a:r>
          </a:p>
          <a:p>
            <a:r>
              <a:rPr lang="en-US" sz="6600" dirty="0"/>
              <a:t>Sharing policies across multiple TFC organizations without having to edit them multiple times</a:t>
            </a:r>
          </a:p>
          <a:p>
            <a:r>
              <a:rPr lang="en-US" sz="6600" dirty="0"/>
              <a:t>Ensuring modified policies pass your Sentinel Simulator test cases before they are merged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Storing Policies in VCS</a:t>
            </a:r>
          </a:p>
        </p:txBody>
      </p:sp>
    </p:spTree>
    <p:extLst>
      <p:ext uri="{BB962C8B-B14F-4D97-AF65-F5344CB8AC3E}">
        <p14:creationId xmlns:p14="http://schemas.microsoft.com/office/powerpoint/2010/main" val="42874360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F3E4C6-1195-8941-B0DE-FA531FDEC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Sentinel?</a:t>
            </a:r>
          </a:p>
          <a:p>
            <a:r>
              <a:rPr lang="en-US" dirty="0"/>
              <a:t>How is Sentinel Used in Terraform?</a:t>
            </a:r>
          </a:p>
          <a:p>
            <a:r>
              <a:rPr lang="en-US" dirty="0"/>
              <a:t>Managing Sentinel Policies Across Multiple Organizations</a:t>
            </a:r>
          </a:p>
          <a:p>
            <a:r>
              <a:rPr lang="en-US" dirty="0"/>
              <a:t>Demo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4DF77ED-11F7-9E4E-A974-8975901B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92959904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3ED39-B5D6-AE45-AF15-5AD5BFC94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6799" y="5257800"/>
            <a:ext cx="18546120" cy="4927600"/>
          </a:xfrm>
        </p:spPr>
        <p:txBody>
          <a:bodyPr anchor="ctr"/>
          <a:lstStyle/>
          <a:p>
            <a:r>
              <a:rPr lang="en-US" dirty="0"/>
              <a:t>What is Sentinel and How is It Used in Terraform?</a:t>
            </a:r>
          </a:p>
        </p:txBody>
      </p:sp>
    </p:spTree>
    <p:extLst>
      <p:ext uri="{BB962C8B-B14F-4D97-AF65-F5344CB8AC3E}">
        <p14:creationId xmlns:p14="http://schemas.microsoft.com/office/powerpoint/2010/main" val="62138488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3CDAA9D-BBAA-6A4A-A03D-C0D9FA6B89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HashiCorp's </a:t>
            </a:r>
            <a:r>
              <a:rPr lang="en-US" b="1" dirty="0"/>
              <a:t>Sentinel</a:t>
            </a:r>
            <a:r>
              <a:rPr lang="en-US" dirty="0"/>
              <a:t> is a framework for implementing governance policies as code in the same way that Terraform implements infrastructure as code.</a:t>
            </a:r>
          </a:p>
          <a:p>
            <a:r>
              <a:rPr lang="en-US" dirty="0"/>
              <a:t>It includes its own language and is embedded in HashiCorp's enterprise products.</a:t>
            </a:r>
          </a:p>
          <a:p>
            <a:r>
              <a:rPr lang="en-US" dirty="0"/>
              <a:t>Using Sentinel ensures that your governance policies are actually being checked rather than just being listed in a spreadsheet.</a:t>
            </a:r>
          </a:p>
          <a:p>
            <a:r>
              <a:rPr lang="en-US" dirty="0"/>
              <a:t>It supports fine-grained policies that use conditional logic.</a:t>
            </a:r>
          </a:p>
          <a:p>
            <a:r>
              <a:rPr lang="en-US" dirty="0"/>
              <a:t>It includes a </a:t>
            </a:r>
            <a:r>
              <a:rPr lang="en-US" b="1" dirty="0"/>
              <a:t>Simulator</a:t>
            </a:r>
            <a:r>
              <a:rPr lang="en-US" dirty="0"/>
              <a:t> that allows you to test policies.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66BD642-E3BE-004D-BF95-0068CAC4B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Sentinel?</a:t>
            </a:r>
          </a:p>
        </p:txBody>
      </p:sp>
    </p:spTree>
    <p:extLst>
      <p:ext uri="{BB962C8B-B14F-4D97-AF65-F5344CB8AC3E}">
        <p14:creationId xmlns:p14="http://schemas.microsoft.com/office/powerpoint/2010/main" val="13596687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C22A6F-016B-8F42-8ABE-0C4779C4A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Sentinel Policies</a:t>
            </a:r>
            <a:r>
              <a:rPr lang="en-US" dirty="0"/>
              <a:t> are checked between the standard </a:t>
            </a:r>
            <a:r>
              <a:rPr lang="en-US" b="1" dirty="0"/>
              <a:t>Plan</a:t>
            </a:r>
            <a:r>
              <a:rPr lang="en-US" dirty="0"/>
              <a:t> and </a:t>
            </a:r>
            <a:r>
              <a:rPr lang="en-US" b="1" dirty="0"/>
              <a:t>Apply</a:t>
            </a:r>
            <a:r>
              <a:rPr lang="en-US" dirty="0"/>
              <a:t> steps of runs in Terraform Cloud (TFC) and Terraform Enterprise (TFE).</a:t>
            </a:r>
          </a:p>
          <a:p>
            <a:r>
              <a:rPr lang="en-US" dirty="0"/>
              <a:t>Policies have different enforcement levels.</a:t>
            </a:r>
          </a:p>
          <a:p>
            <a:r>
              <a:rPr lang="en-US" dirty="0"/>
              <a:t>Violations prevent runs from being applied unless a user with sufficient authority overrides them.</a:t>
            </a:r>
          </a:p>
          <a:p>
            <a:r>
              <a:rPr lang="en-US" dirty="0"/>
              <a:t>Sentinel policies can evaluate the attributes of existing and new resources based on information associated with the current run:</a:t>
            </a:r>
          </a:p>
          <a:p>
            <a:pPr lvl="1"/>
            <a:r>
              <a:rPr lang="en-US" dirty="0"/>
              <a:t>the plan, the configuration, the current state, and other run data</a:t>
            </a:r>
          </a:p>
          <a:p>
            <a:r>
              <a:rPr lang="en-US" dirty="0"/>
              <a:t>This ensures that resources comply with all policies </a:t>
            </a:r>
            <a:r>
              <a:rPr lang="en-US" b="1" dirty="0"/>
              <a:t>before</a:t>
            </a:r>
            <a:r>
              <a:rPr lang="en-US" dirty="0"/>
              <a:t> they are provisioned.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1DDCD6-1A6A-B34B-8415-D2364FBA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Sentinel Used in Terraform?</a:t>
            </a:r>
          </a:p>
        </p:txBody>
      </p:sp>
    </p:spTree>
    <p:extLst>
      <p:ext uri="{BB962C8B-B14F-4D97-AF65-F5344CB8AC3E}">
        <p14:creationId xmlns:p14="http://schemas.microsoft.com/office/powerpoint/2010/main" val="2542185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97E9D9-14CD-8140-856D-84F8D3C1F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201" y="4975116"/>
            <a:ext cx="2159000" cy="18796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E2E79F3-07E2-7F4A-8A3D-CF41B4A3C4AA}"/>
              </a:ext>
            </a:extLst>
          </p:cNvPr>
          <p:cNvSpPr/>
          <p:nvPr/>
        </p:nvSpPr>
        <p:spPr>
          <a:xfrm>
            <a:off x="1908929" y="7149867"/>
            <a:ext cx="1265090" cy="6832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VCS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CDCE27-00E7-1B40-8D95-AFA638E0B102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817710" y="5793247"/>
            <a:ext cx="1371600" cy="228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D6A4B3-B215-B141-9979-9F099CB7E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3669" y="4478798"/>
            <a:ext cx="2857500" cy="28575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CDB3111-A4D6-444E-85B6-7E4D8785993B}"/>
              </a:ext>
            </a:extLst>
          </p:cNvPr>
          <p:cNvSpPr/>
          <p:nvPr/>
        </p:nvSpPr>
        <p:spPr>
          <a:xfrm>
            <a:off x="4640739" y="7149866"/>
            <a:ext cx="3168485" cy="1993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</a:rPr>
              <a:t>Terraform</a:t>
            </a:r>
          </a:p>
          <a:p>
            <a:pPr algn="ctr"/>
            <a:r>
              <a:rPr lang="en-US" b="0" dirty="0">
                <a:solidFill>
                  <a:schemeClr val="bg1"/>
                </a:solidFill>
              </a:rPr>
              <a:t>Cloud</a:t>
            </a:r>
          </a:p>
          <a:p>
            <a:pPr algn="ctr"/>
            <a:r>
              <a:rPr lang="en-US" b="0" dirty="0">
                <a:solidFill>
                  <a:schemeClr val="bg1"/>
                </a:solidFill>
              </a:rPr>
              <a:t>Workspace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6AA7FEE-23CC-E946-AEC7-7AC7E952A1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2183" y="4987816"/>
            <a:ext cx="1739900" cy="18669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427714-FAB4-054A-A3AF-DC30F077CB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09343" y="5215398"/>
            <a:ext cx="1917700" cy="13843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9561E82-49DE-7E48-9791-1D1F5B967416}"/>
              </a:ext>
            </a:extLst>
          </p:cNvPr>
          <p:cNvSpPr/>
          <p:nvPr/>
        </p:nvSpPr>
        <p:spPr>
          <a:xfrm>
            <a:off x="19279381" y="7150608"/>
            <a:ext cx="4777623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</a:rPr>
              <a:t>Infrastructure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31A6A9-3D91-3846-95A1-CD90CD4AE7A8}"/>
              </a:ext>
            </a:extLst>
          </p:cNvPr>
          <p:cNvSpPr/>
          <p:nvPr/>
        </p:nvSpPr>
        <p:spPr>
          <a:xfrm>
            <a:off x="9154688" y="7132843"/>
            <a:ext cx="1659429" cy="717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Courier" pitchFamily="2" charset="0"/>
              </a:rPr>
              <a:t>plan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6D7B0F-3F50-5040-8832-3E4DAB6431FD}"/>
              </a:ext>
            </a:extLst>
          </p:cNvPr>
          <p:cNvSpPr/>
          <p:nvPr/>
        </p:nvSpPr>
        <p:spPr>
          <a:xfrm>
            <a:off x="12195284" y="7336298"/>
            <a:ext cx="3168485" cy="19632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Sentinel</a:t>
            </a:r>
          </a:p>
          <a:p>
            <a:pPr algn="ctr"/>
            <a:r>
              <a:rPr lang="en-US" b="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Policy Checks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FE3E103-CC34-2F4E-AB16-7128AE7872EE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7374865" y="5793246"/>
            <a:ext cx="1371600" cy="228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A5AF96-AF7C-4C4F-B28E-7BC6FA1CC7A1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1069732" y="5793246"/>
            <a:ext cx="1371600" cy="228600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01B54B27-A561-B545-8D2F-AF6B0D5DFF09}"/>
              </a:ext>
            </a:extLst>
          </p:cNvPr>
          <p:cNvGrpSpPr/>
          <p:nvPr/>
        </p:nvGrpSpPr>
        <p:grpSpPr>
          <a:xfrm>
            <a:off x="12604820" y="4530861"/>
            <a:ext cx="2307222" cy="2323855"/>
            <a:chOff x="12934004" y="4530861"/>
            <a:chExt cx="2307222" cy="232385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7BF906A-0832-C74B-8818-FA1978DB728D}"/>
                </a:ext>
              </a:extLst>
            </p:cNvPr>
            <p:cNvSpPr/>
            <p:nvPr/>
          </p:nvSpPr>
          <p:spPr>
            <a:xfrm>
              <a:off x="12934004" y="4530861"/>
              <a:ext cx="2307222" cy="232385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5400" cap="flat">
              <a:solidFill>
                <a:schemeClr val="accent1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121919" tIns="121919" rIns="121919" bIns="121919" numCol="1" spcCol="38100" rtlCol="0" anchor="ctr">
              <a:spAutoFit/>
            </a:bodyPr>
            <a:lstStyle/>
            <a:p>
              <a:pPr marL="0" marR="0" indent="0" algn="l" defTabSz="18288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sz="3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Verdana"/>
                <a:ea typeface="Verdana"/>
                <a:cs typeface="Verdana"/>
                <a:sym typeface="Verdana"/>
              </a:endParaRP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84BC2C33-0245-0546-9C2C-491998D08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369642" y="5063238"/>
              <a:ext cx="1435946" cy="1474755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69B13393-1418-AD45-9B38-F5CAB0B51278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5331562" y="5800616"/>
            <a:ext cx="1371600" cy="2286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5220C71-6159-CA4C-9F16-777111FF34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47710" y="4975116"/>
            <a:ext cx="1739900" cy="18669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24F46F1-B1E3-3042-A968-ACBAC046E9CD}"/>
              </a:ext>
            </a:extLst>
          </p:cNvPr>
          <p:cNvSpPr/>
          <p:nvPr/>
        </p:nvSpPr>
        <p:spPr>
          <a:xfrm>
            <a:off x="16812890" y="7132320"/>
            <a:ext cx="2028119" cy="7173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Courier" pitchFamily="2" charset="0"/>
              </a:rPr>
              <a:t>apply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4C34451-44E7-CB4C-94D9-29BBFA5721CC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8901958" y="5806966"/>
            <a:ext cx="1371600" cy="2286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53697CF-A79D-8347-88A0-1A010AEE4CB0}"/>
              </a:ext>
            </a:extLst>
          </p:cNvPr>
          <p:cNvSpPr txBox="1"/>
          <p:nvPr/>
        </p:nvSpPr>
        <p:spPr>
          <a:xfrm>
            <a:off x="2218459" y="10913030"/>
            <a:ext cx="19074145" cy="901270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anchor="b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Tahoma"/>
                <a:ea typeface="Tahoma"/>
                <a:cs typeface="Tahoma"/>
                <a:sym typeface="Tahoma"/>
              </a:rPr>
              <a:t>Note that if cost estimates are enabled, they run right after the plan.</a:t>
            </a:r>
          </a:p>
        </p:txBody>
      </p:sp>
    </p:spTree>
    <p:extLst>
      <p:ext uri="{BB962C8B-B14F-4D97-AF65-F5344CB8AC3E}">
        <p14:creationId xmlns:p14="http://schemas.microsoft.com/office/powerpoint/2010/main" val="299133500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CCBBD3-2BF7-9243-A188-6218FA7A28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22" y="732336"/>
            <a:ext cx="22593356" cy="122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33433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itle Slides">
  <a:themeElements>
    <a:clrScheme name="Title Slide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8797"/>
      </a:accent1>
      <a:accent2>
        <a:srgbClr val="1563FF"/>
      </a:accent2>
      <a:accent3>
        <a:srgbClr val="18AEFF"/>
      </a:accent3>
      <a:accent4>
        <a:srgbClr val="5C4EE5"/>
      </a:accent4>
      <a:accent5>
        <a:srgbClr val="25BA81"/>
      </a:accent5>
      <a:accent6>
        <a:srgbClr val="C62A71"/>
      </a:accent6>
      <a:hlink>
        <a:srgbClr val="0000FF"/>
      </a:hlink>
      <a:folHlink>
        <a:srgbClr val="FF00FF"/>
      </a:folHlink>
    </a:clrScheme>
    <a:fontScheme name="Title Slides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Slid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b">
        <a:spAutoFit/>
      </a:bodyPr>
      <a:lstStyle>
        <a:defPPr marL="0" marR="0" indent="0" algn="l" defTabSz="1828800" rtl="0" fontAlgn="auto" latinLnBrk="0" hangingPunct="0">
          <a:lnSpc>
            <a:spcPct val="8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itle Slides">
  <a:themeElements>
    <a:clrScheme name="Title Slides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C8797"/>
      </a:accent1>
      <a:accent2>
        <a:srgbClr val="1563FF"/>
      </a:accent2>
      <a:accent3>
        <a:srgbClr val="18AEFF"/>
      </a:accent3>
      <a:accent4>
        <a:srgbClr val="5C4EE5"/>
      </a:accent4>
      <a:accent5>
        <a:srgbClr val="25BA81"/>
      </a:accent5>
      <a:accent6>
        <a:srgbClr val="C62A71"/>
      </a:accent6>
      <a:hlink>
        <a:srgbClr val="0000FF"/>
      </a:hlink>
      <a:folHlink>
        <a:srgbClr val="FF00FF"/>
      </a:folHlink>
    </a:clrScheme>
    <a:fontScheme name="Title Slides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itle Slid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Verdana"/>
            <a:ea typeface="Verdana"/>
            <a:cs typeface="Verdana"/>
            <a:sym typeface="Verdan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b">
        <a:spAutoFit/>
      </a:bodyPr>
      <a:lstStyle>
        <a:defPPr marL="0" marR="0" indent="0" algn="l" defTabSz="1828800" rtl="0" fontAlgn="auto" latinLnBrk="0" hangingPunct="0">
          <a:lnSpc>
            <a:spcPct val="80000"/>
          </a:lnSpc>
          <a:spcBef>
            <a:spcPts val="500"/>
          </a:spcBef>
          <a:spcAft>
            <a:spcPts val="0"/>
          </a:spcAft>
          <a:buClrTx/>
          <a:buSzTx/>
          <a:buFontTx/>
          <a:buNone/>
          <a:tabLst/>
          <a:defRPr kumimoji="0" sz="48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Tahoma"/>
            <a:ea typeface="Tahoma"/>
            <a:cs typeface="Tahoma"/>
            <a:sym typeface="Taho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37156</TotalTime>
  <Words>1307</Words>
  <Application>Microsoft Macintosh PowerPoint</Application>
  <PresentationFormat>Custom</PresentationFormat>
  <Paragraphs>117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Calibri</vt:lpstr>
      <vt:lpstr>Courier</vt:lpstr>
      <vt:lpstr>Menlo</vt:lpstr>
      <vt:lpstr>Tahoma</vt:lpstr>
      <vt:lpstr>Verdana</vt:lpstr>
      <vt:lpstr>Wingdings-Regular</vt:lpstr>
      <vt:lpstr>Title Slides</vt:lpstr>
      <vt:lpstr>Using Sentinel Policies Across Multiple Terraform Cloud Organizations</vt:lpstr>
      <vt:lpstr>Objectives</vt:lpstr>
      <vt:lpstr>Benefits of Storing Policies in VCS</vt:lpstr>
      <vt:lpstr>Agenda</vt:lpstr>
      <vt:lpstr>What is Sentinel and How is It Used in Terraform?</vt:lpstr>
      <vt:lpstr>What is Sentinel?</vt:lpstr>
      <vt:lpstr>How is Sentinel Used in Terraform?</vt:lpstr>
      <vt:lpstr>PowerPoint Presentation</vt:lpstr>
      <vt:lpstr>PowerPoint Presentation</vt:lpstr>
      <vt:lpstr>Sentinel Imports in Terraform</vt:lpstr>
      <vt:lpstr>Managing Sentinel Policies Across Multiple TFC Organizations</vt:lpstr>
      <vt:lpstr>The Old Way of Managing Policies</vt:lpstr>
      <vt:lpstr>The New and Better Way</vt:lpstr>
      <vt:lpstr>PowerPoint Presentation</vt:lpstr>
      <vt:lpstr>Demo  All required artifacts are in these repositories:  Terraform code: https://github.com/rberlind/se-hangout-9-25-2019  Sentinel Policy Sets and Policies https://github.com/rberlind/sentinel-policy-sets-for-tfc </vt:lpstr>
      <vt:lpstr>Demo of Sentinel Policy Sets and Policies</vt:lpstr>
      <vt:lpstr>Additional Useful Links</vt:lpstr>
      <vt:lpstr>Using Sentinel Policies Across Multiple Terraform Cloud Organizations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Provision, secure, connect, and run any infrastructure for any application</dc:title>
  <cp:lastModifiedBy>Roger Berlind</cp:lastModifiedBy>
  <cp:revision>232</cp:revision>
  <dcterms:modified xsi:type="dcterms:W3CDTF">2019-09-23T18:54:39Z</dcterms:modified>
</cp:coreProperties>
</file>